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88"/>
  </p:notesMasterIdLst>
  <p:sldIdLst>
    <p:sldId id="545" r:id="rId2"/>
    <p:sldId id="598" r:id="rId3"/>
    <p:sldId id="607" r:id="rId4"/>
    <p:sldId id="599" r:id="rId5"/>
    <p:sldId id="608" r:id="rId6"/>
    <p:sldId id="609" r:id="rId7"/>
    <p:sldId id="610" r:id="rId8"/>
    <p:sldId id="611" r:id="rId9"/>
    <p:sldId id="612" r:id="rId10"/>
    <p:sldId id="630" r:id="rId11"/>
    <p:sldId id="600" r:id="rId12"/>
    <p:sldId id="653" r:id="rId13"/>
    <p:sldId id="667" r:id="rId14"/>
    <p:sldId id="668" r:id="rId15"/>
    <p:sldId id="654" r:id="rId16"/>
    <p:sldId id="601" r:id="rId17"/>
    <p:sldId id="613" r:id="rId18"/>
    <p:sldId id="675" r:id="rId19"/>
    <p:sldId id="614" r:id="rId20"/>
    <p:sldId id="615" r:id="rId21"/>
    <p:sldId id="669" r:id="rId22"/>
    <p:sldId id="655" r:id="rId23"/>
    <p:sldId id="616" r:id="rId24"/>
    <p:sldId id="670" r:id="rId25"/>
    <p:sldId id="656" r:id="rId26"/>
    <p:sldId id="602" r:id="rId27"/>
    <p:sldId id="617" r:id="rId28"/>
    <p:sldId id="657" r:id="rId29"/>
    <p:sldId id="618" r:id="rId30"/>
    <p:sldId id="671" r:id="rId31"/>
    <p:sldId id="631" r:id="rId32"/>
    <p:sldId id="640" r:id="rId33"/>
    <p:sldId id="641" r:id="rId34"/>
    <p:sldId id="603" r:id="rId35"/>
    <p:sldId id="672" r:id="rId36"/>
    <p:sldId id="658" r:id="rId37"/>
    <p:sldId id="659" r:id="rId38"/>
    <p:sldId id="660" r:id="rId39"/>
    <p:sldId id="673" r:id="rId40"/>
    <p:sldId id="661" r:id="rId41"/>
    <p:sldId id="619" r:id="rId42"/>
    <p:sldId id="620" r:id="rId43"/>
    <p:sldId id="674" r:id="rId44"/>
    <p:sldId id="642" r:id="rId45"/>
    <p:sldId id="643" r:id="rId46"/>
    <p:sldId id="676" r:id="rId47"/>
    <p:sldId id="677" r:id="rId48"/>
    <p:sldId id="678" r:id="rId49"/>
    <p:sldId id="679" r:id="rId50"/>
    <p:sldId id="680" r:id="rId51"/>
    <p:sldId id="681" r:id="rId52"/>
    <p:sldId id="682" r:id="rId53"/>
    <p:sldId id="683" r:id="rId54"/>
    <p:sldId id="713" r:id="rId55"/>
    <p:sldId id="715" r:id="rId56"/>
    <p:sldId id="716" r:id="rId57"/>
    <p:sldId id="717" r:id="rId58"/>
    <p:sldId id="725" r:id="rId59"/>
    <p:sldId id="718" r:id="rId60"/>
    <p:sldId id="684" r:id="rId61"/>
    <p:sldId id="685" r:id="rId62"/>
    <p:sldId id="686" r:id="rId63"/>
    <p:sldId id="687" r:id="rId64"/>
    <p:sldId id="688" r:id="rId65"/>
    <p:sldId id="719" r:id="rId66"/>
    <p:sldId id="724" r:id="rId67"/>
    <p:sldId id="721" r:id="rId68"/>
    <p:sldId id="722" r:id="rId69"/>
    <p:sldId id="689" r:id="rId70"/>
    <p:sldId id="690" r:id="rId71"/>
    <p:sldId id="691" r:id="rId72"/>
    <p:sldId id="692" r:id="rId73"/>
    <p:sldId id="693" r:id="rId74"/>
    <p:sldId id="694" r:id="rId75"/>
    <p:sldId id="695" r:id="rId76"/>
    <p:sldId id="696" r:id="rId77"/>
    <p:sldId id="697" r:id="rId78"/>
    <p:sldId id="698" r:id="rId79"/>
    <p:sldId id="699" r:id="rId80"/>
    <p:sldId id="700" r:id="rId81"/>
    <p:sldId id="701" r:id="rId82"/>
    <p:sldId id="708" r:id="rId83"/>
    <p:sldId id="709" r:id="rId84"/>
    <p:sldId id="710" r:id="rId85"/>
    <p:sldId id="711" r:id="rId86"/>
    <p:sldId id="712" r:id="rId87"/>
  </p:sldIdLst>
  <p:sldSz cx="9144000" cy="6858000" type="screen4x3"/>
  <p:notesSz cx="7099300" cy="10234613"/>
  <p:defaultTextStyle>
    <a:defPPr>
      <a:defRPr lang="en-US"/>
    </a:defPPr>
    <a:lvl1pPr algn="r"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1" hangingPunct="1">
      <a:defRPr sz="2400" b="1" kern="1200">
        <a:solidFill>
          <a:schemeClr val="tx1"/>
        </a:solidFill>
        <a:latin typeface="Times New Roman" pitchFamily="18" charset="0"/>
        <a:ea typeface="+mn-ea"/>
        <a:cs typeface="+mn-cs"/>
      </a:defRPr>
    </a:lvl6pPr>
    <a:lvl7pPr marL="2743200" algn="l" defTabSz="914400" rtl="0" eaLnBrk="1" latinLnBrk="1" hangingPunct="1">
      <a:defRPr sz="2400" b="1" kern="1200">
        <a:solidFill>
          <a:schemeClr val="tx1"/>
        </a:solidFill>
        <a:latin typeface="Times New Roman" pitchFamily="18" charset="0"/>
        <a:ea typeface="+mn-ea"/>
        <a:cs typeface="+mn-cs"/>
      </a:defRPr>
    </a:lvl7pPr>
    <a:lvl8pPr marL="3200400" algn="l" defTabSz="914400" rtl="0" eaLnBrk="1" latinLnBrk="1" hangingPunct="1">
      <a:defRPr sz="2400" b="1" kern="1200">
        <a:solidFill>
          <a:schemeClr val="tx1"/>
        </a:solidFill>
        <a:latin typeface="Times New Roman" pitchFamily="18" charset="0"/>
        <a:ea typeface="+mn-ea"/>
        <a:cs typeface="+mn-cs"/>
      </a:defRPr>
    </a:lvl8pPr>
    <a:lvl9pPr marL="3657600" algn="l" defTabSz="914400" rtl="0" eaLnBrk="1" latinLnBrk="1"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9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M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660066"/>
    <a:srgbClr val="949494"/>
    <a:srgbClr val="339966"/>
    <a:srgbClr val="FFFF66"/>
    <a:srgbClr val="D7EB15"/>
    <a:srgbClr val="99FF33"/>
    <a:srgbClr val="FFF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03447BB-5D67-496B-8E87-E561075AD55C}" styleName="어두운 스타일 1 - 강조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431" autoAdjust="0"/>
  </p:normalViewPr>
  <p:slideViewPr>
    <p:cSldViewPr>
      <p:cViewPr varScale="1">
        <p:scale>
          <a:sx n="76" d="100"/>
          <a:sy n="76" d="100"/>
        </p:scale>
        <p:origin x="1002" y="54"/>
      </p:cViewPr>
      <p:guideLst>
        <p:guide orient="horz" pos="816"/>
        <p:guide pos="9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5-09-20T23:14:52.72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646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b="0">
                <a:ea typeface="굴림" charset="-127"/>
              </a:defRPr>
            </a:lvl1pPr>
          </a:lstStyle>
          <a:p>
            <a:endParaRPr lang="en-US" altLang="ko-KR"/>
          </a:p>
        </p:txBody>
      </p:sp>
      <p:sp>
        <p:nvSpPr>
          <p:cNvPr id="44646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b="0">
                <a:ea typeface="굴림" charset="-127"/>
              </a:defRPr>
            </a:lvl1pPr>
          </a:lstStyle>
          <a:p>
            <a:endParaRPr lang="en-US" altLang="ko-KR"/>
          </a:p>
        </p:txBody>
      </p:sp>
      <p:sp>
        <p:nvSpPr>
          <p:cNvPr id="44646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44646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4647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b="0">
                <a:ea typeface="굴림" charset="-127"/>
              </a:defRPr>
            </a:lvl1pPr>
          </a:lstStyle>
          <a:p>
            <a:endParaRPr lang="en-US" altLang="ko-KR"/>
          </a:p>
        </p:txBody>
      </p:sp>
      <p:sp>
        <p:nvSpPr>
          <p:cNvPr id="44647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b="0">
                <a:ea typeface="굴림" charset="-127"/>
              </a:defRPr>
            </a:lvl1pPr>
          </a:lstStyle>
          <a:p>
            <a:fld id="{B5C4EA8B-5EA2-4E30-9627-2CE2F32F8762}"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a:t>
            </a:fld>
            <a:endParaRPr lang="en-US"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10</a:t>
            </a:fld>
            <a:endParaRPr lang="en-US" altLang="ko-K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11</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12</a:t>
            </a:fld>
            <a:endParaRPr lang="en-US" altLang="ko-K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13</a:t>
            </a:fld>
            <a:endParaRPr lang="en-US" altLang="ko-K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14</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15</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16</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17</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18</a:t>
            </a:fld>
            <a:endParaRPr lang="en-US" altLang="ko-K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19</a:t>
            </a:fld>
            <a:endParaRPr lang="en-US"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20</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21</a:t>
            </a:fld>
            <a:endParaRPr lang="en-US" altLang="ko-K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22</a:t>
            </a:fld>
            <a:endParaRPr lang="en-US" altLang="ko-K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23</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24</a:t>
            </a:fld>
            <a:endParaRPr lang="en-US" altLang="ko-K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25</a:t>
            </a:fld>
            <a:endParaRPr lang="en-US" altLang="ko-K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26</a:t>
            </a:fld>
            <a:endParaRPr lang="en-US" altLang="ko-K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27</a:t>
            </a:fld>
            <a:endParaRPr lang="en-US" altLang="ko-K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28</a:t>
            </a:fld>
            <a:endParaRPr lang="en-US" altLang="ko-K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29</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30</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31</a:t>
            </a:fld>
            <a:endParaRPr lang="en-US" altLang="ko-K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32</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33</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34</a:t>
            </a:fld>
            <a:endParaRPr lang="en-US" altLang="ko-K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35</a:t>
            </a:fld>
            <a:endParaRPr lang="en-US" altLang="ko-K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36</a:t>
            </a:fld>
            <a:endParaRPr lang="en-US" altLang="ko-K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37</a:t>
            </a:fld>
            <a:endParaRPr lang="en-US"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38</a:t>
            </a:fld>
            <a:endParaRPr lang="en-US" altLang="ko-K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39</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a:t>
            </a:fld>
            <a:endParaRPr lang="en-US" altLang="ko-K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40</a:t>
            </a:fld>
            <a:endParaRPr lang="en-US" altLang="ko-K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41</a:t>
            </a:fld>
            <a:endParaRPr lang="en-US" altLang="ko-K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42</a:t>
            </a:fld>
            <a:endParaRPr lang="en-US" altLang="ko-K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43</a:t>
            </a:fld>
            <a:endParaRPr lang="en-US" altLang="ko-K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44</a:t>
            </a:fld>
            <a:endParaRPr lang="en-US" altLang="ko-K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45</a:t>
            </a:fld>
            <a:endParaRPr lang="en-US" altLang="ko-K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46</a:t>
            </a:fld>
            <a:endParaRPr lang="en-US" altLang="ko-K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47</a:t>
            </a:fld>
            <a:endParaRPr lang="en-US" altLang="ko-K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48</a:t>
            </a:fld>
            <a:endParaRPr lang="en-US" altLang="ko-K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49</a:t>
            </a:fld>
            <a:endParaRPr lang="en-US"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a:t>
            </a:fld>
            <a:endParaRPr lang="en-US" altLang="ko-K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50</a:t>
            </a:fld>
            <a:endParaRPr lang="en-US" altLang="ko-K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51</a:t>
            </a:fld>
            <a:endParaRPr lang="en-US" altLang="ko-K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52</a:t>
            </a:fld>
            <a:endParaRPr lang="en-US" altLang="ko-K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53</a:t>
            </a:fld>
            <a:endParaRPr lang="en-US" altLang="ko-K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54</a:t>
            </a:fld>
            <a:endParaRPr lang="en-US" altLang="ko-K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55</a:t>
            </a:fld>
            <a:endParaRPr lang="en-US" altLang="ko-K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56</a:t>
            </a:fld>
            <a:endParaRPr lang="en-US" altLang="ko-K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57</a:t>
            </a:fld>
            <a:endParaRPr lang="en-US" altLang="ko-K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In</a:t>
            </a:r>
            <a:r>
              <a:rPr lang="en-US" altLang="ko-KR" baseline="0" dirty="0" smtClean="0"/>
              <a:t> the last case of example 12, the zero fill is ignored when a numeric value is printed with </a:t>
            </a:r>
            <a:r>
              <a:rPr lang="en-US" altLang="ko-KR" baseline="0" smtClean="0"/>
              <a:t>left justification.</a:t>
            </a:r>
            <a:endParaRPr lang="ko-KR" altLang="en-US" dirty="0"/>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58</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59</a:t>
            </a:fld>
            <a:endParaRPr lang="en-US" altLang="ko-K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6</a:t>
            </a:fld>
            <a:endParaRPr lang="en-US" altLang="ko-K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60</a:t>
            </a:fld>
            <a:endParaRPr lang="en-US" altLang="ko-K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61</a:t>
            </a:fld>
            <a:endParaRPr lang="en-US" altLang="ko-K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62</a:t>
            </a:fld>
            <a:endParaRPr lang="en-US" altLang="ko-K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63</a:t>
            </a:fld>
            <a:endParaRPr lang="en-US" altLang="ko-K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64</a:t>
            </a:fld>
            <a:endParaRPr lang="en-US" altLang="ko-K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65</a:t>
            </a:fld>
            <a:endParaRPr lang="en-US" altLang="ko-K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66</a:t>
            </a:fld>
            <a:endParaRPr lang="en-US" altLang="ko-K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67</a:t>
            </a:fld>
            <a:endParaRPr lang="en-US" altLang="ko-K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68</a:t>
            </a:fld>
            <a:endParaRPr lang="en-US" altLang="ko-K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69</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7</a:t>
            </a:fld>
            <a:endParaRPr lang="en-US" altLang="ko-K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70</a:t>
            </a:fld>
            <a:endParaRPr lang="en-US" altLang="ko-K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71</a:t>
            </a:fld>
            <a:endParaRPr lang="en-US" altLang="ko-K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72</a:t>
            </a:fld>
            <a:endParaRPr lang="en-US" altLang="ko-K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73</a:t>
            </a:fld>
            <a:endParaRPr lang="en-US" altLang="ko-K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74</a:t>
            </a:fld>
            <a:endParaRPr lang="en-US" altLang="ko-K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75</a:t>
            </a:fld>
            <a:endParaRPr lang="en-US" altLang="ko-K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76</a:t>
            </a:fld>
            <a:endParaRPr lang="en-US" altLang="ko-K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77</a:t>
            </a:fld>
            <a:endParaRPr lang="en-US" altLang="ko-K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78</a:t>
            </a:fld>
            <a:endParaRPr lang="en-US" altLang="ko-K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79</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8</a:t>
            </a:fld>
            <a:endParaRPr lang="en-US" altLang="ko-K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80</a:t>
            </a:fld>
            <a:endParaRPr lang="en-US" altLang="ko-K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FBE9899-0DA9-4021-B580-73C7D77BAF5C}" type="slidenum">
              <a:rPr lang="en-US" altLang="ko-KR" smtClean="0"/>
              <a:pPr/>
              <a:t>81</a:t>
            </a:fld>
            <a:endParaRPr lang="en-US" altLang="ko-K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8E4D91A-7770-471C-A4DB-AB69A202272F}" type="slidenum">
              <a:rPr lang="en-US" altLang="ko-KR" smtClean="0"/>
              <a:pPr/>
              <a:t>82</a:t>
            </a:fld>
            <a:endParaRPr lang="en-US" altLang="ko-K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8E4D91A-7770-471C-A4DB-AB69A202272F}" type="slidenum">
              <a:rPr lang="en-US" altLang="ko-KR" smtClean="0"/>
              <a:pPr/>
              <a:t>83</a:t>
            </a:fld>
            <a:endParaRPr lang="en-US" altLang="ko-K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8E4D91A-7770-471C-A4DB-AB69A202272F}" type="slidenum">
              <a:rPr lang="en-US" altLang="ko-KR" smtClean="0"/>
              <a:pPr/>
              <a:t>84</a:t>
            </a:fld>
            <a:endParaRPr lang="en-US" altLang="ko-K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8E4D91A-7770-471C-A4DB-AB69A202272F}" type="slidenum">
              <a:rPr lang="en-US" altLang="ko-KR" smtClean="0"/>
              <a:pPr/>
              <a:t>85</a:t>
            </a:fld>
            <a:endParaRPr lang="en-US" altLang="ko-K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8E4D91A-7770-471C-A4DB-AB69A202272F}" type="slidenum">
              <a:rPr lang="en-US" altLang="ko-KR" smtClean="0"/>
              <a:pPr/>
              <a:t>86</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5C4EA8B-5EA2-4E30-9627-2CE2F32F8762}" type="slidenum">
              <a:rPr lang="en-US" altLang="ko-KR" smtClean="0"/>
              <a:pPr/>
              <a:t>9</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ko-KR" altLang="en-US"/>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ko-KR" altLang="en-US"/>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ko-KR" altLang="en-US"/>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ko-KR" altLang="en-US"/>
            </a:p>
          </p:txBody>
        </p:sp>
        <p:sp>
          <p:nvSpPr>
            <p:cNvPr id="21095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ko-KR" altLang="en-US"/>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ltLang="ko-KR"/>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ltLang="ko-KR"/>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eaLnBrk="1" hangingPunct="1">
              <a:defRPr sz="1400" b="0">
                <a:solidFill>
                  <a:schemeClr val="bg2"/>
                </a:solidFill>
                <a:latin typeface="+mn-lt"/>
                <a:ea typeface="굴림" charset="-127"/>
              </a:defRPr>
            </a:lvl1pPr>
          </a:lstStyle>
          <a:p>
            <a:endParaRPr lang="en-US" altLang="ko-KR"/>
          </a:p>
        </p:txBody>
      </p:sp>
      <p:sp>
        <p:nvSpPr>
          <p:cNvPr id="210959" name="Rectangle 15"/>
          <p:cNvSpPr>
            <a:spLocks noGrp="1" noChangeArrowheads="1"/>
          </p:cNvSpPr>
          <p:nvPr>
            <p:ph type="ftr" sz="quarter" idx="3"/>
          </p:nvPr>
        </p:nvSpPr>
        <p:spPr>
          <a:xfrm>
            <a:off x="3429000" y="6248400"/>
            <a:ext cx="2895600" cy="457200"/>
          </a:xfrm>
        </p:spPr>
        <p:txBody>
          <a:bodyPr/>
          <a:lstStyle>
            <a:lvl1pPr algn="ctr">
              <a:defRPr sz="1400" b="0">
                <a:solidFill>
                  <a:schemeClr val="bg2"/>
                </a:solidFill>
              </a:defRPr>
            </a:lvl1pPr>
          </a:lstStyle>
          <a:p>
            <a:r>
              <a:rPr lang="en-US" altLang="ko-KR"/>
              <a:t>Computer Science: A Structured Programming Approach Using C</a:t>
            </a:r>
          </a:p>
        </p:txBody>
      </p:sp>
      <p:sp>
        <p:nvSpPr>
          <p:cNvPr id="210960" name="Rectangle 16"/>
          <p:cNvSpPr>
            <a:spLocks noGrp="1" noChangeArrowheads="1"/>
          </p:cNvSpPr>
          <p:nvPr>
            <p:ph type="sldNum" sz="quarter" idx="4"/>
          </p:nvPr>
        </p:nvSpPr>
        <p:spPr>
          <a:xfrm>
            <a:off x="6858000" y="6248400"/>
            <a:ext cx="1905000" cy="457200"/>
          </a:xfrm>
        </p:spPr>
        <p:txBody>
          <a:bodyPr/>
          <a:lstStyle>
            <a:lvl1pPr>
              <a:defRPr sz="1400" b="0">
                <a:solidFill>
                  <a:schemeClr val="bg2"/>
                </a:solidFill>
              </a:defRPr>
            </a:lvl1pPr>
          </a:lstStyle>
          <a:p>
            <a:fld id="{31055F3C-1A3A-4918-8ABD-6136CB1687A2}" type="slidenum">
              <a:rPr lang="en-US" altLang="ko-KR"/>
              <a:pPr/>
              <a:t>‹#›</a:t>
            </a:fld>
            <a:endParaRPr lang="en-US" altLang="ko-KR"/>
          </a:p>
        </p:txBody>
      </p:sp>
      <p:sp>
        <p:nvSpPr>
          <p:cNvPr id="210961"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algn="l" eaLnBrk="1" hangingPunct="1">
              <a:spcBef>
                <a:spcPct val="50000"/>
              </a:spcBef>
            </a:pPr>
            <a:r>
              <a:rPr lang="en-US" altLang="en-US" sz="1400" b="0">
                <a:latin typeface="McGrawHill-Italic" pitchFamily="2" charset="0"/>
              </a:rPr>
              <a:t>McGraw-Hill</a:t>
            </a:r>
            <a:endParaRPr lang="en-US" altLang="en-US" b="0"/>
          </a:p>
        </p:txBody>
      </p:sp>
      <p:sp>
        <p:nvSpPr>
          <p:cNvPr id="210962"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eaLnBrk="1" hangingPunct="1">
              <a:spcBef>
                <a:spcPct val="50000"/>
              </a:spcBef>
              <a:buFontTx/>
              <a:buChar char="©"/>
            </a:pPr>
            <a:r>
              <a:rPr lang="en-US" altLang="en-US" sz="1400" b="0">
                <a:latin typeface="McGrawHill-Italic" pitchFamily="2" charset="0"/>
              </a:rPr>
              <a:t>The McGraw-Hill Companies, Inc., 2000</a:t>
            </a:r>
            <a:endParaRPr lang="en-US" altLang="en-US"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82296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9DA0E108-D934-4600-9FBF-B22B1C97C42D}"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769F0708-1339-494E-94CA-5AA2BCB6D66A}"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7200" y="1600200"/>
            <a:ext cx="82296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869A6532-545B-4E31-B725-048E1CC26BD3}" type="slidenum">
              <a:rPr lang="en-US" altLang="ko-K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14548AC3-BC8B-4514-8206-C9D8D6BCC57F}"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C70591F2-4602-4608-B753-44D258CB6EDB}"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바닥글 개체 틀 6"/>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8" name="슬라이드 번호 개체 틀 7"/>
          <p:cNvSpPr>
            <a:spLocks noGrp="1"/>
          </p:cNvSpPr>
          <p:nvPr>
            <p:ph type="sldNum" sz="quarter" idx="11"/>
          </p:nvPr>
        </p:nvSpPr>
        <p:spPr/>
        <p:txBody>
          <a:bodyPr/>
          <a:lstStyle>
            <a:lvl1pPr>
              <a:defRPr/>
            </a:lvl1pPr>
          </a:lstStyle>
          <a:p>
            <a:fld id="{5ED6FB3C-34FF-4908-B6DA-BFE0FCC0232B}"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바닥글 개체 틀 2"/>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4" name="슬라이드 번호 개체 틀 3"/>
          <p:cNvSpPr>
            <a:spLocks noGrp="1"/>
          </p:cNvSpPr>
          <p:nvPr>
            <p:ph type="sldNum" sz="quarter" idx="11"/>
          </p:nvPr>
        </p:nvSpPr>
        <p:spPr/>
        <p:txBody>
          <a:bodyPr/>
          <a:lstStyle>
            <a:lvl1pPr>
              <a:defRPr/>
            </a:lvl1pPr>
          </a:lstStyle>
          <a:p>
            <a:fld id="{2833CCE3-283A-436F-AA17-C666753BC689}"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바닥글 개체 틀 1"/>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3" name="슬라이드 번호 개체 틀 2"/>
          <p:cNvSpPr>
            <a:spLocks noGrp="1"/>
          </p:cNvSpPr>
          <p:nvPr>
            <p:ph type="sldNum" sz="quarter" idx="11"/>
          </p:nvPr>
        </p:nvSpPr>
        <p:spPr/>
        <p:txBody>
          <a:bodyPr/>
          <a:lstStyle>
            <a:lvl1pPr>
              <a:defRPr/>
            </a:lvl1pPr>
          </a:lstStyle>
          <a:p>
            <a:fld id="{896B4FB8-EFC9-4576-A679-8799014E25B5}"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43DA2C90-CDA8-4121-B845-18B3DCEAEBB4}"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B4595908-EB10-4FD9-AD13-6AB3F05F17F6}"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152400" y="6243638"/>
            <a:ext cx="5181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latin typeface="+mn-lt"/>
                <a:ea typeface="굴림" charset="-127"/>
              </a:defRPr>
            </a:lvl1pPr>
          </a:lstStyle>
          <a:p>
            <a:r>
              <a:rPr lang="en-US" altLang="ko-KR"/>
              <a:t>Computer Science: A Structured Programming Approach Using C</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ea typeface="굴림" charset="-127"/>
              </a:defRPr>
            </a:lvl1pPr>
          </a:lstStyle>
          <a:p>
            <a:fld id="{6DE55D94-3B28-44F5-A12C-03DBFA324592}" type="slidenum">
              <a:rPr lang="en-US" altLang="ko-KR"/>
              <a:pPr/>
              <a:t>‹#›</a:t>
            </a:fld>
            <a:endParaRPr lang="en-US" altLang="ko-KR"/>
          </a:p>
        </p:txBody>
      </p:sp>
      <p:sp>
        <p:nvSpPr>
          <p:cNvPr id="209935" name="Text Box 15"/>
          <p:cNvSpPr txBox="1">
            <a:spLocks noChangeArrowheads="1"/>
          </p:cNvSpPr>
          <p:nvPr userDrawn="1"/>
        </p:nvSpPr>
        <p:spPr bwMode="auto">
          <a:xfrm>
            <a:off x="4572000" y="6553200"/>
            <a:ext cx="4572000" cy="457200"/>
          </a:xfrm>
          <a:prstGeom prst="rect">
            <a:avLst/>
          </a:prstGeom>
          <a:noFill/>
          <a:ln w="9525">
            <a:noFill/>
            <a:miter lim="800000"/>
            <a:headEnd/>
            <a:tailEnd/>
          </a:ln>
          <a:effectLst/>
        </p:spPr>
        <p:txBody>
          <a:bodyPr>
            <a:spAutoFit/>
          </a:bodyPr>
          <a:lstStyle/>
          <a:p>
            <a:pPr eaLnBrk="1" hangingPunct="1">
              <a:spcBef>
                <a:spcPct val="50000"/>
              </a:spcBef>
              <a:buFontTx/>
              <a:buChar char="©"/>
            </a:pPr>
            <a:endParaRPr lang="en-US" altLang="en-US" b="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2.wmf"/></Relationships>
</file>

<file path=ppt/slides/_rels/slide7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6.wmf"/></Relationships>
</file>

<file path=ppt/slides/_rels/slide7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바닥글 개체 틀 1"/>
          <p:cNvSpPr>
            <a:spLocks noGrp="1"/>
          </p:cNvSpPr>
          <p:nvPr>
            <p:ph type="ftr" sz="quarter" idx="10"/>
          </p:nvPr>
        </p:nvSpPr>
        <p:spPr/>
        <p:txBody>
          <a:bodyPr/>
          <a:lstStyle/>
          <a:p>
            <a:r>
              <a:rPr lang="en-US" altLang="ko-KR"/>
              <a:t>Computer Science: A Structured Programming Approach Using C</a:t>
            </a:r>
          </a:p>
        </p:txBody>
      </p:sp>
      <p:sp>
        <p:nvSpPr>
          <p:cNvPr id="22" name="슬라이드 번호 개체 틀 2"/>
          <p:cNvSpPr>
            <a:spLocks noGrp="1"/>
          </p:cNvSpPr>
          <p:nvPr>
            <p:ph type="sldNum" sz="quarter" idx="11"/>
          </p:nvPr>
        </p:nvSpPr>
        <p:spPr/>
        <p:txBody>
          <a:bodyPr/>
          <a:lstStyle/>
          <a:p>
            <a:fld id="{C01B96BA-9A1C-4919-B5B1-C3055D9F404B}" type="slidenum">
              <a:rPr lang="en-US" altLang="ko-KR"/>
              <a:pPr/>
              <a:t>1</a:t>
            </a:fld>
            <a:endParaRPr lang="en-US" altLang="ko-KR"/>
          </a:p>
        </p:txBody>
      </p:sp>
      <p:sp>
        <p:nvSpPr>
          <p:cNvPr id="444418" name="Line 2"/>
          <p:cNvSpPr>
            <a:spLocks noChangeShapeType="1"/>
          </p:cNvSpPr>
          <p:nvPr/>
        </p:nvSpPr>
        <p:spPr bwMode="auto">
          <a:xfrm>
            <a:off x="228600" y="2819400"/>
            <a:ext cx="8610600" cy="0"/>
          </a:xfrm>
          <a:prstGeom prst="line">
            <a:avLst/>
          </a:prstGeom>
          <a:noFill/>
          <a:ln w="12700">
            <a:solidFill>
              <a:schemeClr val="tx2"/>
            </a:solidFill>
            <a:round/>
            <a:headEnd/>
            <a:tailEnd/>
          </a:ln>
          <a:effectLst/>
        </p:spPr>
        <p:txBody>
          <a:bodyPr/>
          <a:lstStyle/>
          <a:p>
            <a:endParaRPr lang="ko-KR" altLang="en-US"/>
          </a:p>
        </p:txBody>
      </p:sp>
      <p:sp>
        <p:nvSpPr>
          <p:cNvPr id="444419" name="Line 3"/>
          <p:cNvSpPr>
            <a:spLocks noChangeShapeType="1"/>
          </p:cNvSpPr>
          <p:nvPr/>
        </p:nvSpPr>
        <p:spPr bwMode="auto">
          <a:xfrm>
            <a:off x="266700" y="304800"/>
            <a:ext cx="8610600" cy="0"/>
          </a:xfrm>
          <a:prstGeom prst="line">
            <a:avLst/>
          </a:prstGeom>
          <a:noFill/>
          <a:ln w="76200">
            <a:solidFill>
              <a:schemeClr val="tx1"/>
            </a:solidFill>
            <a:round/>
            <a:headEnd/>
            <a:tailEnd/>
          </a:ln>
          <a:effectLst/>
        </p:spPr>
        <p:txBody>
          <a:bodyPr/>
          <a:lstStyle/>
          <a:p>
            <a:endParaRPr lang="ko-KR" altLang="en-US"/>
          </a:p>
        </p:txBody>
      </p:sp>
      <p:sp>
        <p:nvSpPr>
          <p:cNvPr id="444420" name="Rectangle 4"/>
          <p:cNvSpPr>
            <a:spLocks noChangeArrowheads="1"/>
          </p:cNvSpPr>
          <p:nvPr/>
        </p:nvSpPr>
        <p:spPr bwMode="auto">
          <a:xfrm>
            <a:off x="973138" y="457200"/>
            <a:ext cx="44450" cy="847725"/>
          </a:xfrm>
          <a:prstGeom prst="rect">
            <a:avLst/>
          </a:prstGeom>
          <a:solidFill>
            <a:schemeClr val="folHlink"/>
          </a:solidFill>
          <a:ln w="9525">
            <a:noFill/>
            <a:miter lim="800000"/>
            <a:headEnd/>
            <a:tailEnd/>
          </a:ln>
        </p:spPr>
        <p:txBody>
          <a:bodyPr/>
          <a:lstStyle/>
          <a:p>
            <a:endParaRPr lang="ko-KR" altLang="en-US"/>
          </a:p>
        </p:txBody>
      </p:sp>
      <p:sp>
        <p:nvSpPr>
          <p:cNvPr id="444421" name="Rectangle 5"/>
          <p:cNvSpPr>
            <a:spLocks noChangeArrowheads="1"/>
          </p:cNvSpPr>
          <p:nvPr/>
        </p:nvSpPr>
        <p:spPr bwMode="auto">
          <a:xfrm>
            <a:off x="873125" y="457200"/>
            <a:ext cx="44450" cy="746125"/>
          </a:xfrm>
          <a:prstGeom prst="rect">
            <a:avLst/>
          </a:prstGeom>
          <a:solidFill>
            <a:schemeClr val="bg2"/>
          </a:solidFill>
          <a:ln w="9525">
            <a:noFill/>
            <a:miter lim="800000"/>
            <a:headEnd/>
            <a:tailEnd/>
          </a:ln>
        </p:spPr>
        <p:txBody>
          <a:bodyPr/>
          <a:lstStyle/>
          <a:p>
            <a:endParaRPr lang="ko-KR" altLang="en-US"/>
          </a:p>
        </p:txBody>
      </p:sp>
      <p:sp>
        <p:nvSpPr>
          <p:cNvPr id="444422" name="Rectangle 6"/>
          <p:cNvSpPr>
            <a:spLocks noChangeArrowheads="1"/>
          </p:cNvSpPr>
          <p:nvPr/>
        </p:nvSpPr>
        <p:spPr bwMode="auto">
          <a:xfrm>
            <a:off x="771525" y="457200"/>
            <a:ext cx="44450" cy="636588"/>
          </a:xfrm>
          <a:prstGeom prst="rect">
            <a:avLst/>
          </a:prstGeom>
          <a:solidFill>
            <a:schemeClr val="bg2"/>
          </a:solidFill>
          <a:ln w="9525">
            <a:noFill/>
            <a:miter lim="800000"/>
            <a:headEnd/>
            <a:tailEnd/>
          </a:ln>
        </p:spPr>
        <p:txBody>
          <a:bodyPr/>
          <a:lstStyle/>
          <a:p>
            <a:endParaRPr lang="ko-KR" altLang="en-US"/>
          </a:p>
        </p:txBody>
      </p:sp>
      <p:sp>
        <p:nvSpPr>
          <p:cNvPr id="444423" name="Rectangle 7"/>
          <p:cNvSpPr>
            <a:spLocks noChangeArrowheads="1"/>
          </p:cNvSpPr>
          <p:nvPr/>
        </p:nvSpPr>
        <p:spPr bwMode="auto">
          <a:xfrm>
            <a:off x="669925" y="457200"/>
            <a:ext cx="44450" cy="530225"/>
          </a:xfrm>
          <a:prstGeom prst="rect">
            <a:avLst/>
          </a:prstGeom>
          <a:solidFill>
            <a:schemeClr val="bg2"/>
          </a:solidFill>
          <a:ln w="9525">
            <a:noFill/>
            <a:miter lim="800000"/>
            <a:headEnd/>
            <a:tailEnd/>
          </a:ln>
        </p:spPr>
        <p:txBody>
          <a:bodyPr/>
          <a:lstStyle/>
          <a:p>
            <a:endParaRPr lang="ko-KR" altLang="en-US"/>
          </a:p>
        </p:txBody>
      </p:sp>
      <p:sp>
        <p:nvSpPr>
          <p:cNvPr id="444424" name="Rectangle 8"/>
          <p:cNvSpPr>
            <a:spLocks noChangeArrowheads="1"/>
          </p:cNvSpPr>
          <p:nvPr/>
        </p:nvSpPr>
        <p:spPr bwMode="auto">
          <a:xfrm>
            <a:off x="569913" y="457200"/>
            <a:ext cx="44450" cy="427038"/>
          </a:xfrm>
          <a:prstGeom prst="rect">
            <a:avLst/>
          </a:prstGeom>
          <a:solidFill>
            <a:schemeClr val="bg2"/>
          </a:solidFill>
          <a:ln w="9525">
            <a:noFill/>
            <a:miter lim="800000"/>
            <a:headEnd/>
            <a:tailEnd/>
          </a:ln>
        </p:spPr>
        <p:txBody>
          <a:bodyPr/>
          <a:lstStyle/>
          <a:p>
            <a:endParaRPr lang="ko-KR" altLang="en-US"/>
          </a:p>
        </p:txBody>
      </p:sp>
      <p:sp>
        <p:nvSpPr>
          <p:cNvPr id="444425" name="Rectangle 9"/>
          <p:cNvSpPr>
            <a:spLocks noChangeArrowheads="1"/>
          </p:cNvSpPr>
          <p:nvPr/>
        </p:nvSpPr>
        <p:spPr bwMode="auto">
          <a:xfrm>
            <a:off x="468313" y="457200"/>
            <a:ext cx="44450" cy="312738"/>
          </a:xfrm>
          <a:prstGeom prst="rect">
            <a:avLst/>
          </a:prstGeom>
          <a:solidFill>
            <a:schemeClr val="bg2"/>
          </a:solidFill>
          <a:ln w="9525">
            <a:noFill/>
            <a:miter lim="800000"/>
            <a:headEnd/>
            <a:tailEnd/>
          </a:ln>
        </p:spPr>
        <p:txBody>
          <a:bodyPr/>
          <a:lstStyle/>
          <a:p>
            <a:endParaRPr lang="ko-KR" altLang="en-US"/>
          </a:p>
        </p:txBody>
      </p:sp>
      <p:sp>
        <p:nvSpPr>
          <p:cNvPr id="444426" name="Rectangle 10"/>
          <p:cNvSpPr>
            <a:spLocks noChangeArrowheads="1"/>
          </p:cNvSpPr>
          <p:nvPr/>
        </p:nvSpPr>
        <p:spPr bwMode="auto">
          <a:xfrm>
            <a:off x="366713" y="457200"/>
            <a:ext cx="46037" cy="215900"/>
          </a:xfrm>
          <a:prstGeom prst="rect">
            <a:avLst/>
          </a:prstGeom>
          <a:solidFill>
            <a:schemeClr val="bg2"/>
          </a:solidFill>
          <a:ln w="9525">
            <a:noFill/>
            <a:miter lim="800000"/>
            <a:headEnd/>
            <a:tailEnd/>
          </a:ln>
        </p:spPr>
        <p:txBody>
          <a:bodyPr/>
          <a:lstStyle/>
          <a:p>
            <a:endParaRPr lang="ko-KR" altLang="en-US"/>
          </a:p>
        </p:txBody>
      </p:sp>
      <p:sp>
        <p:nvSpPr>
          <p:cNvPr id="444427" name="Rectangle 11"/>
          <p:cNvSpPr>
            <a:spLocks noChangeArrowheads="1"/>
          </p:cNvSpPr>
          <p:nvPr/>
        </p:nvSpPr>
        <p:spPr bwMode="auto">
          <a:xfrm>
            <a:off x="266700" y="457200"/>
            <a:ext cx="44450" cy="107950"/>
          </a:xfrm>
          <a:prstGeom prst="rect">
            <a:avLst/>
          </a:prstGeom>
          <a:solidFill>
            <a:schemeClr val="bg2"/>
          </a:solidFill>
          <a:ln w="9525">
            <a:noFill/>
            <a:miter lim="800000"/>
            <a:headEnd/>
            <a:tailEnd/>
          </a:ln>
        </p:spPr>
        <p:txBody>
          <a:bodyPr/>
          <a:lstStyle/>
          <a:p>
            <a:endParaRPr lang="ko-KR" altLang="en-US"/>
          </a:p>
        </p:txBody>
      </p:sp>
      <p:sp>
        <p:nvSpPr>
          <p:cNvPr id="444428" name="Rectangle 12"/>
          <p:cNvSpPr>
            <a:spLocks noChangeArrowheads="1"/>
          </p:cNvSpPr>
          <p:nvPr/>
        </p:nvSpPr>
        <p:spPr bwMode="auto">
          <a:xfrm>
            <a:off x="1074738" y="457200"/>
            <a:ext cx="41275" cy="950913"/>
          </a:xfrm>
          <a:prstGeom prst="rect">
            <a:avLst/>
          </a:prstGeom>
          <a:solidFill>
            <a:schemeClr val="folHlink"/>
          </a:solidFill>
          <a:ln w="9525">
            <a:noFill/>
            <a:miter lim="800000"/>
            <a:headEnd/>
            <a:tailEnd/>
          </a:ln>
        </p:spPr>
        <p:txBody>
          <a:bodyPr/>
          <a:lstStyle/>
          <a:p>
            <a:endParaRPr lang="ko-KR" altLang="en-US"/>
          </a:p>
        </p:txBody>
      </p:sp>
      <p:sp>
        <p:nvSpPr>
          <p:cNvPr id="444429" name="Rectangle 13"/>
          <p:cNvSpPr>
            <a:spLocks noChangeArrowheads="1"/>
          </p:cNvSpPr>
          <p:nvPr/>
        </p:nvSpPr>
        <p:spPr bwMode="auto">
          <a:xfrm>
            <a:off x="1173163" y="457200"/>
            <a:ext cx="41275" cy="1058863"/>
          </a:xfrm>
          <a:prstGeom prst="rect">
            <a:avLst/>
          </a:prstGeom>
          <a:solidFill>
            <a:schemeClr val="folHlink"/>
          </a:solidFill>
          <a:ln w="9525">
            <a:noFill/>
            <a:miter lim="800000"/>
            <a:headEnd/>
            <a:tailEnd/>
          </a:ln>
        </p:spPr>
        <p:txBody>
          <a:bodyPr/>
          <a:lstStyle/>
          <a:p>
            <a:endParaRPr lang="ko-KR" altLang="en-US"/>
          </a:p>
        </p:txBody>
      </p:sp>
      <p:sp>
        <p:nvSpPr>
          <p:cNvPr id="444430" name="Rectangle 14"/>
          <p:cNvSpPr>
            <a:spLocks noChangeArrowheads="1"/>
          </p:cNvSpPr>
          <p:nvPr/>
        </p:nvSpPr>
        <p:spPr bwMode="auto">
          <a:xfrm>
            <a:off x="1270000" y="457200"/>
            <a:ext cx="42863" cy="1160463"/>
          </a:xfrm>
          <a:prstGeom prst="rect">
            <a:avLst/>
          </a:prstGeom>
          <a:solidFill>
            <a:schemeClr val="hlink"/>
          </a:solidFill>
          <a:ln w="9525">
            <a:noFill/>
            <a:miter lim="800000"/>
            <a:headEnd/>
            <a:tailEnd/>
          </a:ln>
        </p:spPr>
        <p:txBody>
          <a:bodyPr/>
          <a:lstStyle/>
          <a:p>
            <a:endParaRPr lang="ko-KR" altLang="en-US"/>
          </a:p>
        </p:txBody>
      </p:sp>
      <p:sp>
        <p:nvSpPr>
          <p:cNvPr id="444431" name="Rectangle 15"/>
          <p:cNvSpPr>
            <a:spLocks noChangeArrowheads="1"/>
          </p:cNvSpPr>
          <p:nvPr/>
        </p:nvSpPr>
        <p:spPr bwMode="auto">
          <a:xfrm>
            <a:off x="1370013" y="457200"/>
            <a:ext cx="44450" cy="1270000"/>
          </a:xfrm>
          <a:prstGeom prst="rect">
            <a:avLst/>
          </a:prstGeom>
          <a:solidFill>
            <a:schemeClr val="hlink"/>
          </a:solidFill>
          <a:ln w="9525">
            <a:noFill/>
            <a:miter lim="800000"/>
            <a:headEnd/>
            <a:tailEnd/>
          </a:ln>
        </p:spPr>
        <p:txBody>
          <a:bodyPr/>
          <a:lstStyle/>
          <a:p>
            <a:endParaRPr lang="ko-KR" altLang="en-US"/>
          </a:p>
        </p:txBody>
      </p:sp>
      <p:sp>
        <p:nvSpPr>
          <p:cNvPr id="444432" name="Rectangle 16"/>
          <p:cNvSpPr>
            <a:spLocks noChangeArrowheads="1"/>
          </p:cNvSpPr>
          <p:nvPr/>
        </p:nvSpPr>
        <p:spPr bwMode="auto">
          <a:xfrm>
            <a:off x="1470025" y="457200"/>
            <a:ext cx="42863" cy="1371600"/>
          </a:xfrm>
          <a:prstGeom prst="rect">
            <a:avLst/>
          </a:prstGeom>
          <a:solidFill>
            <a:schemeClr val="hlink"/>
          </a:solidFill>
          <a:ln w="9525">
            <a:noFill/>
            <a:miter lim="800000"/>
            <a:headEnd/>
            <a:tailEnd/>
          </a:ln>
        </p:spPr>
        <p:txBody>
          <a:bodyPr/>
          <a:lstStyle/>
          <a:p>
            <a:endParaRPr lang="ko-KR" altLang="en-US"/>
          </a:p>
        </p:txBody>
      </p:sp>
      <p:sp>
        <p:nvSpPr>
          <p:cNvPr id="444434" name="Rectangle 18"/>
          <p:cNvSpPr>
            <a:spLocks noChangeArrowheads="1"/>
          </p:cNvSpPr>
          <p:nvPr/>
        </p:nvSpPr>
        <p:spPr bwMode="auto">
          <a:xfrm>
            <a:off x="76200" y="2209800"/>
            <a:ext cx="7696200" cy="1068388"/>
          </a:xfrm>
          <a:prstGeom prst="rect">
            <a:avLst/>
          </a:prstGeom>
          <a:noFill/>
          <a:ln w="9525">
            <a:noFill/>
            <a:miter lim="800000"/>
            <a:headEnd/>
            <a:tailEnd/>
          </a:ln>
          <a:effectLst/>
        </p:spPr>
        <p:txBody>
          <a:bodyPr>
            <a:spAutoFit/>
          </a:bodyPr>
          <a:lstStyle/>
          <a:p>
            <a:pPr algn="l"/>
            <a:r>
              <a:rPr lang="en-US" altLang="ko-KR" sz="3600">
                <a:solidFill>
                  <a:schemeClr val="hlink"/>
                </a:solidFill>
                <a:ea typeface="굴림" charset="-127"/>
              </a:rPr>
              <a:t>Objectives </a:t>
            </a:r>
            <a:r>
              <a:rPr lang="en-US" altLang="ko-KR" sz="2800">
                <a:solidFill>
                  <a:schemeClr val="hlink"/>
                </a:solidFill>
                <a:ea typeface="굴림" charset="-127"/>
              </a:rPr>
              <a:t/>
            </a:r>
            <a:br>
              <a:rPr lang="en-US" altLang="ko-KR" sz="2800">
                <a:solidFill>
                  <a:schemeClr val="hlink"/>
                </a:solidFill>
                <a:ea typeface="굴림" charset="-127"/>
              </a:rPr>
            </a:br>
            <a:endParaRPr lang="en-US" altLang="ko-KR" sz="2800">
              <a:ea typeface="굴림" charset="-127"/>
            </a:endParaRPr>
          </a:p>
        </p:txBody>
      </p:sp>
      <p:sp>
        <p:nvSpPr>
          <p:cNvPr id="444435" name="Rectangle 19"/>
          <p:cNvSpPr>
            <a:spLocks noChangeArrowheads="1"/>
          </p:cNvSpPr>
          <p:nvPr/>
        </p:nvSpPr>
        <p:spPr bwMode="auto">
          <a:xfrm>
            <a:off x="0" y="2895600"/>
            <a:ext cx="9144000" cy="3378200"/>
          </a:xfrm>
          <a:prstGeom prst="rect">
            <a:avLst/>
          </a:prstGeom>
          <a:noFill/>
          <a:ln w="9525">
            <a:noFill/>
            <a:miter lim="800000"/>
            <a:headEnd/>
            <a:tailEnd/>
          </a:ln>
          <a:effectLst/>
        </p:spPr>
        <p:txBody>
          <a:bodyPr>
            <a:spAutoFit/>
          </a:bodyPr>
          <a:lstStyle/>
          <a:p>
            <a:pPr marL="457200" indent="-457200" algn="l"/>
            <a:r>
              <a:rPr lang="en-US" altLang="ko-KR">
                <a:ea typeface="굴림" charset="-127"/>
              </a:rPr>
              <a:t>❏ To understand the structure of a C-language program.</a:t>
            </a:r>
          </a:p>
          <a:p>
            <a:pPr marL="457200" indent="-457200" algn="l"/>
            <a:r>
              <a:rPr lang="en-US" altLang="ko-KR">
                <a:ea typeface="굴림" charset="-127"/>
              </a:rPr>
              <a:t>❏ To write your first C program.</a:t>
            </a:r>
          </a:p>
          <a:p>
            <a:pPr marL="457200" indent="-457200" algn="l"/>
            <a:r>
              <a:rPr lang="en-US" altLang="ko-KR">
                <a:ea typeface="굴림" charset="-127"/>
              </a:rPr>
              <a:t>❏ To introduce the include preprocessor command.</a:t>
            </a:r>
          </a:p>
          <a:p>
            <a:pPr marL="457200" indent="-457200" algn="l"/>
            <a:r>
              <a:rPr lang="en-US" altLang="ko-KR">
                <a:ea typeface="굴림" charset="-127"/>
              </a:rPr>
              <a:t>❏ To be able to create good identifiers for objects in a program.</a:t>
            </a:r>
          </a:p>
          <a:p>
            <a:pPr marL="457200" indent="-457200" algn="l"/>
            <a:r>
              <a:rPr lang="en-US" altLang="ko-KR">
                <a:ea typeface="굴림" charset="-127"/>
              </a:rPr>
              <a:t>❏ To be able to list, describe, and use the C basic data types.</a:t>
            </a:r>
          </a:p>
          <a:p>
            <a:pPr marL="457200" indent="-457200" algn="l"/>
            <a:r>
              <a:rPr lang="en-US" altLang="ko-KR">
                <a:ea typeface="굴림" charset="-127"/>
              </a:rPr>
              <a:t>❏ To be able to create and use variables and constants.</a:t>
            </a:r>
          </a:p>
          <a:p>
            <a:pPr marL="457200" indent="-457200" algn="l"/>
            <a:r>
              <a:rPr lang="en-US" altLang="ko-KR">
                <a:ea typeface="굴림" charset="-127"/>
              </a:rPr>
              <a:t>❏ To understand input and output concepts.</a:t>
            </a:r>
          </a:p>
          <a:p>
            <a:pPr marL="457200" indent="-457200" algn="l"/>
            <a:r>
              <a:rPr lang="en-US" altLang="ko-KR">
                <a:ea typeface="굴림" charset="-127"/>
              </a:rPr>
              <a:t>❏ To be able to use simple input and output statements.</a:t>
            </a:r>
          </a:p>
          <a:p>
            <a:pPr marL="457200" indent="-457200" algn="l"/>
            <a:r>
              <a:rPr lang="en-US" altLang="ko-KR">
                <a:ea typeface="굴림" charset="-127"/>
              </a:rPr>
              <a:t>❏ To understand the software engineering role.</a:t>
            </a:r>
          </a:p>
        </p:txBody>
      </p:sp>
      <p:sp>
        <p:nvSpPr>
          <p:cNvPr id="444436" name="Text Box 20"/>
          <p:cNvSpPr txBox="1">
            <a:spLocks noChangeArrowheads="1"/>
          </p:cNvSpPr>
          <p:nvPr/>
        </p:nvSpPr>
        <p:spPr bwMode="auto">
          <a:xfrm>
            <a:off x="1828800" y="752475"/>
            <a:ext cx="6846888" cy="1311275"/>
          </a:xfrm>
          <a:prstGeom prst="rect">
            <a:avLst/>
          </a:prstGeom>
          <a:noFill/>
          <a:ln w="9525">
            <a:noFill/>
            <a:miter lim="800000"/>
            <a:headEnd/>
            <a:tailEnd/>
          </a:ln>
          <a:effectLst/>
        </p:spPr>
        <p:txBody>
          <a:bodyPr wrap="none">
            <a:spAutoFit/>
          </a:bodyPr>
          <a:lstStyle/>
          <a:p>
            <a:pPr algn="l"/>
            <a:r>
              <a:rPr lang="en-US" altLang="ko-KR" sz="4000" i="1" dirty="0">
                <a:effectLst>
                  <a:outerShdw blurRad="38100" dist="38100" dir="2700000" algn="tl">
                    <a:srgbClr val="C0C0C0"/>
                  </a:outerShdw>
                </a:effectLst>
                <a:ea typeface="굴림" charset="-127"/>
              </a:rPr>
              <a:t>                                    Chapter 2</a:t>
            </a:r>
          </a:p>
          <a:p>
            <a:pPr algn="l"/>
            <a:r>
              <a:rPr lang="en-US" altLang="ko-KR" sz="4000" i="1" dirty="0">
                <a:effectLst>
                  <a:outerShdw blurRad="38100" dist="38100" dir="2700000" algn="tl">
                    <a:srgbClr val="C0C0C0"/>
                  </a:outerShdw>
                </a:effectLst>
                <a:ea typeface="굴림" charset="-127"/>
              </a:rPr>
              <a:t>Introduction to the C Language</a:t>
            </a:r>
          </a:p>
        </p:txBody>
      </p:sp>
      <p:sp>
        <p:nvSpPr>
          <p:cNvPr id="444437" name="Text Box 21"/>
          <p:cNvSpPr txBox="1">
            <a:spLocks noChangeArrowheads="1"/>
          </p:cNvSpPr>
          <p:nvPr/>
        </p:nvSpPr>
        <p:spPr bwMode="auto">
          <a:xfrm>
            <a:off x="80391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B57BB8F-7980-4354-8B5D-0B6E284539EE}" type="slidenum">
              <a:rPr lang="en-US" altLang="ko-KR"/>
              <a:pPr/>
              <a:t>10</a:t>
            </a:fld>
            <a:endParaRPr lang="en-US" altLang="ko-KR"/>
          </a:p>
        </p:txBody>
      </p:sp>
      <p:sp>
        <p:nvSpPr>
          <p:cNvPr id="533507" name="Text Box 3"/>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2-1</a:t>
            </a:r>
          </a:p>
        </p:txBody>
      </p:sp>
      <p:sp>
        <p:nvSpPr>
          <p:cNvPr id="533508" name="Text Box 4"/>
          <p:cNvSpPr txBox="1">
            <a:spLocks noChangeArrowheads="1"/>
          </p:cNvSpPr>
          <p:nvPr/>
        </p:nvSpPr>
        <p:spPr bwMode="auto">
          <a:xfrm>
            <a:off x="2262188" y="152400"/>
            <a:ext cx="26654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The Greeting Program</a:t>
            </a:r>
          </a:p>
        </p:txBody>
      </p:sp>
      <p:pic>
        <p:nvPicPr>
          <p:cNvPr id="533509" name="Picture 5"/>
          <p:cNvPicPr>
            <a:picLocks noChangeAspect="1" noChangeArrowheads="1"/>
          </p:cNvPicPr>
          <p:nvPr/>
        </p:nvPicPr>
        <p:blipFill>
          <a:blip r:embed="rId3" cstate="print"/>
          <a:srcRect/>
          <a:stretch>
            <a:fillRect/>
          </a:stretch>
        </p:blipFill>
        <p:spPr bwMode="auto">
          <a:xfrm>
            <a:off x="76200" y="636588"/>
            <a:ext cx="9021763" cy="5776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8BD78566-969B-4AAF-9FAF-E81E1FD92CCB}" type="slidenum">
              <a:rPr lang="en-US" altLang="ko-KR"/>
              <a:pPr/>
              <a:t>11</a:t>
            </a:fld>
            <a:endParaRPr lang="en-US" altLang="ko-KR"/>
          </a:p>
        </p:txBody>
      </p:sp>
      <p:sp>
        <p:nvSpPr>
          <p:cNvPr id="50278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2787" name="Text Box 3"/>
          <p:cNvSpPr txBox="1">
            <a:spLocks noChangeArrowheads="1"/>
          </p:cNvSpPr>
          <p:nvPr/>
        </p:nvSpPr>
        <p:spPr bwMode="auto">
          <a:xfrm>
            <a:off x="228600" y="304800"/>
            <a:ext cx="377190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2-3   Identifiers</a:t>
            </a:r>
          </a:p>
        </p:txBody>
      </p:sp>
      <p:sp>
        <p:nvSpPr>
          <p:cNvPr id="50278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2789" name="Rectangle 5"/>
          <p:cNvSpPr>
            <a:spLocks noChangeArrowheads="1"/>
          </p:cNvSpPr>
          <p:nvPr/>
        </p:nvSpPr>
        <p:spPr bwMode="auto">
          <a:xfrm>
            <a:off x="304800" y="1752600"/>
            <a:ext cx="8229600" cy="393541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One feature present in all computer languages is the identifier. Identifiers allow us to name data and other objects in the program. Each identified object in the computer is stored at a unique address. If we didn’t have identifiers that we could use to symbolically represent data locations, we would have to know and use object’s addresses. Instead, we simply give data identifiers and let the compiler keep track of where they are physically located.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FFD7766-A47A-43F8-8D37-9F39B456A3DF}" type="slidenum">
              <a:rPr lang="en-US" altLang="ko-KR"/>
              <a:pPr/>
              <a:t>12</a:t>
            </a:fld>
            <a:endParaRPr lang="en-US" altLang="ko-KR"/>
          </a:p>
        </p:txBody>
      </p:sp>
      <p:sp>
        <p:nvSpPr>
          <p:cNvPr id="561159" name="Text Box 7"/>
          <p:cNvSpPr txBox="1">
            <a:spLocks noChangeArrowheads="1"/>
          </p:cNvSpPr>
          <p:nvPr/>
        </p:nvSpPr>
        <p:spPr bwMode="auto">
          <a:xfrm>
            <a:off x="452438" y="40227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a:t>
            </a:r>
          </a:p>
        </p:txBody>
      </p:sp>
      <p:sp>
        <p:nvSpPr>
          <p:cNvPr id="561160" name="Text Box 8"/>
          <p:cNvSpPr txBox="1">
            <a:spLocks noChangeArrowheads="1"/>
          </p:cNvSpPr>
          <p:nvPr/>
        </p:nvSpPr>
        <p:spPr bwMode="auto">
          <a:xfrm>
            <a:off x="1824038" y="4022725"/>
            <a:ext cx="236696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Rules for Identifiers</a:t>
            </a:r>
          </a:p>
        </p:txBody>
      </p:sp>
      <p:pic>
        <p:nvPicPr>
          <p:cNvPr id="561162" name="Picture 10"/>
          <p:cNvPicPr>
            <a:picLocks noChangeAspect="1" noChangeArrowheads="1"/>
          </p:cNvPicPr>
          <p:nvPr/>
        </p:nvPicPr>
        <p:blipFill>
          <a:blip r:embed="rId3" cstate="print"/>
          <a:srcRect/>
          <a:stretch>
            <a:fillRect/>
          </a:stretch>
        </p:blipFill>
        <p:spPr bwMode="auto">
          <a:xfrm>
            <a:off x="325438" y="1889125"/>
            <a:ext cx="8437562" cy="2101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D54C719-B128-4F8A-9D85-2B5DBF9CCB08}" type="slidenum">
              <a:rPr lang="en-US" altLang="ko-KR"/>
              <a:pPr/>
              <a:t>13</a:t>
            </a:fld>
            <a:endParaRPr lang="en-US" altLang="ko-KR"/>
          </a:p>
        </p:txBody>
      </p:sp>
      <p:sp>
        <p:nvSpPr>
          <p:cNvPr id="575490"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5491"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575492"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An identifier must start with a letter or underscore: </a:t>
            </a:r>
            <a:br>
              <a:rPr lang="en-US" altLang="ko-KR">
                <a:ea typeface="굴림" charset="-127"/>
              </a:rPr>
            </a:br>
            <a:r>
              <a:rPr lang="en-US" altLang="ko-KR">
                <a:ea typeface="굴림" charset="-127"/>
              </a:rPr>
              <a:t>it may not have a space or a hyphen.</a:t>
            </a:r>
          </a:p>
        </p:txBody>
      </p:sp>
      <p:sp>
        <p:nvSpPr>
          <p:cNvPr id="575493"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E010C58-60B9-42F2-9317-21D1E5A56405}" type="slidenum">
              <a:rPr lang="en-US" altLang="ko-KR"/>
              <a:pPr/>
              <a:t>14</a:t>
            </a:fld>
            <a:endParaRPr lang="en-US" altLang="ko-KR"/>
          </a:p>
        </p:txBody>
      </p:sp>
      <p:sp>
        <p:nvSpPr>
          <p:cNvPr id="576514"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6515"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76516"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C is a case-sensitive language.</a:t>
            </a:r>
          </a:p>
        </p:txBody>
      </p:sp>
      <p:sp>
        <p:nvSpPr>
          <p:cNvPr id="576517"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5068721-8062-44F5-8F10-6B6310BDD3F4}" type="slidenum">
              <a:rPr lang="en-US" altLang="ko-KR"/>
              <a:pPr/>
              <a:t>15</a:t>
            </a:fld>
            <a:endParaRPr lang="en-US" altLang="ko-KR"/>
          </a:p>
        </p:txBody>
      </p:sp>
      <p:sp>
        <p:nvSpPr>
          <p:cNvPr id="562178" name="Text Box 2"/>
          <p:cNvSpPr txBox="1">
            <a:spLocks noChangeArrowheads="1"/>
          </p:cNvSpPr>
          <p:nvPr/>
        </p:nvSpPr>
        <p:spPr bwMode="auto">
          <a:xfrm>
            <a:off x="152400" y="43275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2-2</a:t>
            </a:r>
          </a:p>
        </p:txBody>
      </p:sp>
      <p:sp>
        <p:nvSpPr>
          <p:cNvPr id="562179" name="Text Box 3"/>
          <p:cNvSpPr txBox="1">
            <a:spLocks noChangeArrowheads="1"/>
          </p:cNvSpPr>
          <p:nvPr/>
        </p:nvSpPr>
        <p:spPr bwMode="auto">
          <a:xfrm>
            <a:off x="1435100" y="4327525"/>
            <a:ext cx="42799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Valid and Invalid Names</a:t>
            </a:r>
          </a:p>
        </p:txBody>
      </p:sp>
      <p:pic>
        <p:nvPicPr>
          <p:cNvPr id="562181" name="Picture 5"/>
          <p:cNvPicPr>
            <a:picLocks noChangeAspect="1" noChangeArrowheads="1"/>
          </p:cNvPicPr>
          <p:nvPr/>
        </p:nvPicPr>
        <p:blipFill>
          <a:blip r:embed="rId3" cstate="print"/>
          <a:srcRect/>
          <a:stretch>
            <a:fillRect/>
          </a:stretch>
        </p:blipFill>
        <p:spPr bwMode="auto">
          <a:xfrm>
            <a:off x="152400" y="1133475"/>
            <a:ext cx="8839200" cy="32099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A9F83B28-C71E-4EE2-BD8F-3724AF37972D}" type="slidenum">
              <a:rPr lang="en-US" altLang="ko-KR"/>
              <a:pPr/>
              <a:t>16</a:t>
            </a:fld>
            <a:endParaRPr lang="en-US" altLang="ko-KR"/>
          </a:p>
        </p:txBody>
      </p:sp>
      <p:sp>
        <p:nvSpPr>
          <p:cNvPr id="503810"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3811" name="Text Box 3"/>
          <p:cNvSpPr txBox="1">
            <a:spLocks noChangeArrowheads="1"/>
          </p:cNvSpPr>
          <p:nvPr/>
        </p:nvSpPr>
        <p:spPr bwMode="auto">
          <a:xfrm>
            <a:off x="228600" y="304800"/>
            <a:ext cx="280987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2-4   Types</a:t>
            </a:r>
          </a:p>
        </p:txBody>
      </p:sp>
      <p:sp>
        <p:nvSpPr>
          <p:cNvPr id="50381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3813" name="Rectangle 5"/>
          <p:cNvSpPr>
            <a:spLocks noChangeArrowheads="1"/>
          </p:cNvSpPr>
          <p:nvPr/>
        </p:nvSpPr>
        <p:spPr bwMode="auto">
          <a:xfrm>
            <a:off x="304800" y="1381125"/>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 type defines a set of values and a set of operations that can be applied on those values. For example, a light switch can be compared to a computer type. It has a set of two values, on and off. Only two operations can be applied to a light switch: turn-on and turn-off.</a:t>
            </a:r>
          </a:p>
        </p:txBody>
      </p:sp>
      <p:sp>
        <p:nvSpPr>
          <p:cNvPr id="503814" name="Rectangle 6"/>
          <p:cNvSpPr>
            <a:spLocks noChangeArrowheads="1"/>
          </p:cNvSpPr>
          <p:nvPr/>
        </p:nvSpPr>
        <p:spPr bwMode="auto">
          <a:xfrm>
            <a:off x="304800" y="5060950"/>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Void Type</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Integral Type</a:t>
            </a:r>
          </a:p>
          <a:p>
            <a:pPr algn="l">
              <a:buClr>
                <a:schemeClr val="folHlink"/>
              </a:buClr>
              <a:buSzPct val="117000"/>
              <a:buFont typeface="Wingdings" pitchFamily="2" charset="2"/>
              <a:buNone/>
            </a:pPr>
            <a:r>
              <a:rPr lang="en-US" altLang="ko-KR">
                <a:solidFill>
                  <a:schemeClr val="hlink"/>
                </a:solidFill>
                <a:ea typeface="굴림" charset="-127"/>
              </a:rPr>
              <a:t>Floating-Point Types</a:t>
            </a:r>
          </a:p>
        </p:txBody>
      </p:sp>
      <p:sp>
        <p:nvSpPr>
          <p:cNvPr id="503815" name="Text Box 7"/>
          <p:cNvSpPr txBox="1">
            <a:spLocks noChangeArrowheads="1"/>
          </p:cNvSpPr>
          <p:nvPr/>
        </p:nvSpPr>
        <p:spPr bwMode="auto">
          <a:xfrm>
            <a:off x="317500" y="45847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3004667-B9B0-4B14-9D3B-C636D65A7BD0}" type="slidenum">
              <a:rPr lang="en-US" altLang="ko-KR"/>
              <a:pPr/>
              <a:t>17</a:t>
            </a:fld>
            <a:endParaRPr lang="en-US" altLang="ko-KR"/>
          </a:p>
        </p:txBody>
      </p:sp>
      <p:sp>
        <p:nvSpPr>
          <p:cNvPr id="5160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6099" name="Rectangle 3"/>
          <p:cNvSpPr>
            <a:spLocks noChangeArrowheads="1"/>
          </p:cNvSpPr>
          <p:nvPr/>
        </p:nvSpPr>
        <p:spPr bwMode="auto">
          <a:xfrm>
            <a:off x="152400" y="5791200"/>
            <a:ext cx="29368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2-7</a:t>
            </a:r>
            <a:r>
              <a:rPr lang="en-US" altLang="ko-KR" sz="2000">
                <a:ea typeface="굴림" charset="-127"/>
              </a:rPr>
              <a:t>  Data Types</a:t>
            </a:r>
          </a:p>
        </p:txBody>
      </p:sp>
      <p:grpSp>
        <p:nvGrpSpPr>
          <p:cNvPr id="516100" name="Group 4"/>
          <p:cNvGrpSpPr>
            <a:grpSpLocks/>
          </p:cNvGrpSpPr>
          <p:nvPr/>
        </p:nvGrpSpPr>
        <p:grpSpPr bwMode="auto">
          <a:xfrm>
            <a:off x="228600" y="252413"/>
            <a:ext cx="8610600" cy="5995987"/>
            <a:chOff x="336" y="159"/>
            <a:chExt cx="5232" cy="3777"/>
          </a:xfrm>
        </p:grpSpPr>
        <p:sp>
          <p:nvSpPr>
            <p:cNvPr id="5161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61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61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6105" name="Picture 9"/>
          <p:cNvPicPr>
            <a:picLocks noChangeAspect="1" noChangeArrowheads="1"/>
          </p:cNvPicPr>
          <p:nvPr/>
        </p:nvPicPr>
        <p:blipFill>
          <a:blip r:embed="rId3" cstate="print"/>
          <a:srcRect/>
          <a:stretch>
            <a:fillRect/>
          </a:stretch>
        </p:blipFill>
        <p:spPr bwMode="auto">
          <a:xfrm>
            <a:off x="371475" y="1843088"/>
            <a:ext cx="8391525" cy="25765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smtClean="0"/>
              <a:t>Void</a:t>
            </a:r>
          </a:p>
          <a:p>
            <a:pPr lvl="1"/>
            <a:r>
              <a:rPr lang="en-US" altLang="ko-KR" dirty="0" smtClean="0"/>
              <a:t>Indicates no values and no operations</a:t>
            </a:r>
          </a:p>
          <a:p>
            <a:pPr lvl="1"/>
            <a:r>
              <a:rPr lang="en-US" altLang="ko-KR" dirty="0" smtClean="0"/>
              <a:t>Useful for functions and pointers</a:t>
            </a:r>
          </a:p>
          <a:p>
            <a:pPr lvl="1"/>
            <a:r>
              <a:rPr lang="en-US" altLang="ko-KR" dirty="0" smtClean="0"/>
              <a:t>Keyword: void</a:t>
            </a:r>
          </a:p>
          <a:p>
            <a:r>
              <a:rPr lang="en-US" altLang="ko-KR" dirty="0" smtClean="0"/>
              <a:t>Boolean</a:t>
            </a:r>
          </a:p>
          <a:p>
            <a:pPr lvl="1"/>
            <a:r>
              <a:rPr lang="en-US" altLang="ko-KR" dirty="0" smtClean="0"/>
              <a:t>Either true (1) or false (0)</a:t>
            </a:r>
          </a:p>
          <a:p>
            <a:pPr lvl="1"/>
            <a:r>
              <a:rPr lang="en-US" altLang="ko-KR" dirty="0" smtClean="0"/>
              <a:t>New addition in C99</a:t>
            </a:r>
          </a:p>
          <a:p>
            <a:pPr lvl="1"/>
            <a:r>
              <a:rPr lang="en-US" altLang="ko-KR" dirty="0" smtClean="0"/>
              <a:t>Keyword: </a:t>
            </a:r>
            <a:r>
              <a:rPr lang="en-US" altLang="ko-KR" dirty="0" err="1" smtClean="0"/>
              <a:t>bool</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18</a:t>
            </a:fld>
            <a:endParaRPr lang="en-US" altLang="ko-K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B4C405B-B2B7-4252-9FE4-F87149CE9534}" type="slidenum">
              <a:rPr lang="en-US" altLang="ko-KR"/>
              <a:pPr/>
              <a:t>19</a:t>
            </a:fld>
            <a:endParaRPr lang="en-US" altLang="ko-KR"/>
          </a:p>
        </p:txBody>
      </p:sp>
      <p:sp>
        <p:nvSpPr>
          <p:cNvPr id="51712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7123" name="Rectangle 3"/>
          <p:cNvSpPr>
            <a:spLocks noChangeArrowheads="1"/>
          </p:cNvSpPr>
          <p:nvPr/>
        </p:nvSpPr>
        <p:spPr bwMode="auto">
          <a:xfrm>
            <a:off x="152400" y="5791200"/>
            <a:ext cx="35290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2-8</a:t>
            </a:r>
            <a:r>
              <a:rPr lang="en-US" altLang="ko-KR" sz="2000">
                <a:ea typeface="굴림" charset="-127"/>
              </a:rPr>
              <a:t>  Character Types</a:t>
            </a:r>
          </a:p>
        </p:txBody>
      </p:sp>
      <p:grpSp>
        <p:nvGrpSpPr>
          <p:cNvPr id="517124" name="Group 4"/>
          <p:cNvGrpSpPr>
            <a:grpSpLocks/>
          </p:cNvGrpSpPr>
          <p:nvPr/>
        </p:nvGrpSpPr>
        <p:grpSpPr bwMode="auto">
          <a:xfrm>
            <a:off x="228600" y="252413"/>
            <a:ext cx="8610600" cy="5995987"/>
            <a:chOff x="336" y="159"/>
            <a:chExt cx="5232" cy="3777"/>
          </a:xfrm>
        </p:grpSpPr>
        <p:sp>
          <p:nvSpPr>
            <p:cNvPr id="51712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712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712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7130" name="Picture 10"/>
          <p:cNvPicPr>
            <a:picLocks noChangeAspect="1" noChangeArrowheads="1"/>
          </p:cNvPicPr>
          <p:nvPr/>
        </p:nvPicPr>
        <p:blipFill>
          <a:blip r:embed="rId3" cstate="print"/>
          <a:srcRect/>
          <a:stretch>
            <a:fillRect/>
          </a:stretch>
        </p:blipFill>
        <p:spPr bwMode="auto">
          <a:xfrm>
            <a:off x="606425" y="2216150"/>
            <a:ext cx="7165975" cy="1974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D2C365F-1DD5-4ED1-8287-F35573FEE5E0}" type="slidenum">
              <a:rPr lang="en-US" altLang="ko-KR"/>
              <a:pPr/>
              <a:t>2</a:t>
            </a:fld>
            <a:endParaRPr lang="en-US" altLang="ko-KR"/>
          </a:p>
        </p:txBody>
      </p:sp>
      <p:sp>
        <p:nvSpPr>
          <p:cNvPr id="50073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0739" name="Text Box 3"/>
          <p:cNvSpPr txBox="1">
            <a:spLocks noChangeArrowheads="1"/>
          </p:cNvSpPr>
          <p:nvPr/>
        </p:nvSpPr>
        <p:spPr bwMode="auto">
          <a:xfrm>
            <a:off x="228600" y="304800"/>
            <a:ext cx="430371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2-1   Background</a:t>
            </a:r>
          </a:p>
        </p:txBody>
      </p:sp>
      <p:sp>
        <p:nvSpPr>
          <p:cNvPr id="50074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0741" name="Rectangle 5"/>
          <p:cNvSpPr>
            <a:spLocks noChangeArrowheads="1"/>
          </p:cNvSpPr>
          <p:nvPr/>
        </p:nvSpPr>
        <p:spPr bwMode="auto">
          <a:xfrm>
            <a:off x="304800" y="1779588"/>
            <a:ext cx="8229600" cy="3935412"/>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C is a structured programming language. It is considered a high-level language because it allows the programmer to concentrate on the problem at hand and not worry about the machine that the program will be using. While many languages claim to be machine independent, C is one of the closest to achieving that goal. That is another reason why it is used by software developers whose applications have to run on many different hardware platforms.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1D9111E1-87E7-4305-B7DF-EEE3D0868E0A}" type="slidenum">
              <a:rPr lang="en-US" altLang="ko-KR"/>
              <a:pPr/>
              <a:t>20</a:t>
            </a:fld>
            <a:endParaRPr lang="en-US" altLang="ko-KR"/>
          </a:p>
        </p:txBody>
      </p:sp>
      <p:sp>
        <p:nvSpPr>
          <p:cNvPr id="51814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8147" name="Rectangle 3"/>
          <p:cNvSpPr>
            <a:spLocks noChangeArrowheads="1"/>
          </p:cNvSpPr>
          <p:nvPr/>
        </p:nvSpPr>
        <p:spPr bwMode="auto">
          <a:xfrm>
            <a:off x="152400" y="5791200"/>
            <a:ext cx="32035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2-9</a:t>
            </a:r>
            <a:r>
              <a:rPr lang="en-US" altLang="ko-KR" sz="2000">
                <a:ea typeface="굴림" charset="-127"/>
              </a:rPr>
              <a:t>  Integer Types</a:t>
            </a:r>
          </a:p>
        </p:txBody>
      </p:sp>
      <p:grpSp>
        <p:nvGrpSpPr>
          <p:cNvPr id="518148" name="Group 4"/>
          <p:cNvGrpSpPr>
            <a:grpSpLocks/>
          </p:cNvGrpSpPr>
          <p:nvPr/>
        </p:nvGrpSpPr>
        <p:grpSpPr bwMode="auto">
          <a:xfrm>
            <a:off x="228600" y="252413"/>
            <a:ext cx="8610600" cy="5995987"/>
            <a:chOff x="336" y="159"/>
            <a:chExt cx="5232" cy="3777"/>
          </a:xfrm>
        </p:grpSpPr>
        <p:sp>
          <p:nvSpPr>
            <p:cNvPr id="51814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815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815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8153" name="Picture 9"/>
          <p:cNvPicPr>
            <a:picLocks noChangeAspect="1" noChangeArrowheads="1"/>
          </p:cNvPicPr>
          <p:nvPr/>
        </p:nvPicPr>
        <p:blipFill>
          <a:blip r:embed="rId3" cstate="print"/>
          <a:srcRect/>
          <a:stretch>
            <a:fillRect/>
          </a:stretch>
        </p:blipFill>
        <p:spPr bwMode="auto">
          <a:xfrm>
            <a:off x="255588" y="1779588"/>
            <a:ext cx="8355012" cy="24876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81B68A6E-9AE1-4914-B171-46B0D94F37CB}" type="slidenum">
              <a:rPr lang="en-US" altLang="ko-KR"/>
              <a:pPr/>
              <a:t>21</a:t>
            </a:fld>
            <a:endParaRPr lang="en-US" altLang="ko-KR"/>
          </a:p>
        </p:txBody>
      </p:sp>
      <p:sp>
        <p:nvSpPr>
          <p:cNvPr id="577538"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7539"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77540"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sizeof (short) ≤ sizeof (int) ≤ sizeof (long) ≤ sizeof (long long)</a:t>
            </a:r>
          </a:p>
        </p:txBody>
      </p:sp>
      <p:sp>
        <p:nvSpPr>
          <p:cNvPr id="577541"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1384A9A-5F67-4543-B70D-8AD80FA188AB}" type="slidenum">
              <a:rPr lang="en-US" altLang="ko-KR"/>
              <a:pPr/>
              <a:t>22</a:t>
            </a:fld>
            <a:endParaRPr lang="en-US" altLang="ko-KR"/>
          </a:p>
        </p:txBody>
      </p:sp>
      <p:sp>
        <p:nvSpPr>
          <p:cNvPr id="563202" name="Text Box 2"/>
          <p:cNvSpPr txBox="1">
            <a:spLocks noChangeArrowheads="1"/>
          </p:cNvSpPr>
          <p:nvPr/>
        </p:nvSpPr>
        <p:spPr bwMode="auto">
          <a:xfrm>
            <a:off x="76200" y="44037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2-3</a:t>
            </a:r>
          </a:p>
        </p:txBody>
      </p:sp>
      <p:sp>
        <p:nvSpPr>
          <p:cNvPr id="563203" name="Text Box 3"/>
          <p:cNvSpPr txBox="1">
            <a:spLocks noChangeArrowheads="1"/>
          </p:cNvSpPr>
          <p:nvPr/>
        </p:nvSpPr>
        <p:spPr bwMode="auto">
          <a:xfrm>
            <a:off x="1381125" y="4403725"/>
            <a:ext cx="58578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Typical Integer Sizes and Values for Signed Integers</a:t>
            </a:r>
          </a:p>
        </p:txBody>
      </p:sp>
      <p:pic>
        <p:nvPicPr>
          <p:cNvPr id="563205" name="Picture 5"/>
          <p:cNvPicPr>
            <a:picLocks noChangeAspect="1" noChangeArrowheads="1"/>
          </p:cNvPicPr>
          <p:nvPr/>
        </p:nvPicPr>
        <p:blipFill>
          <a:blip r:embed="rId3" cstate="print"/>
          <a:srcRect/>
          <a:stretch>
            <a:fillRect/>
          </a:stretch>
        </p:blipFill>
        <p:spPr bwMode="auto">
          <a:xfrm>
            <a:off x="161925" y="1576388"/>
            <a:ext cx="8829675" cy="28432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41B70017-46B8-42B8-81DC-16EAF67DA0E1}" type="slidenum">
              <a:rPr lang="en-US" altLang="ko-KR"/>
              <a:pPr/>
              <a:t>23</a:t>
            </a:fld>
            <a:endParaRPr lang="en-US" altLang="ko-KR"/>
          </a:p>
        </p:txBody>
      </p:sp>
      <p:sp>
        <p:nvSpPr>
          <p:cNvPr id="51917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9171" name="Rectangle 3"/>
          <p:cNvSpPr>
            <a:spLocks noChangeArrowheads="1"/>
          </p:cNvSpPr>
          <p:nvPr/>
        </p:nvSpPr>
        <p:spPr bwMode="auto">
          <a:xfrm>
            <a:off x="152400" y="5791200"/>
            <a:ext cx="40909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2-10</a:t>
            </a:r>
            <a:r>
              <a:rPr lang="en-US" altLang="ko-KR" sz="2000">
                <a:ea typeface="굴림" charset="-127"/>
              </a:rPr>
              <a:t>  Floating-point Types</a:t>
            </a:r>
          </a:p>
        </p:txBody>
      </p:sp>
      <p:grpSp>
        <p:nvGrpSpPr>
          <p:cNvPr id="519172" name="Group 4"/>
          <p:cNvGrpSpPr>
            <a:grpSpLocks/>
          </p:cNvGrpSpPr>
          <p:nvPr/>
        </p:nvGrpSpPr>
        <p:grpSpPr bwMode="auto">
          <a:xfrm>
            <a:off x="228600" y="252413"/>
            <a:ext cx="8610600" cy="5995987"/>
            <a:chOff x="336" y="159"/>
            <a:chExt cx="5232" cy="3777"/>
          </a:xfrm>
        </p:grpSpPr>
        <p:sp>
          <p:nvSpPr>
            <p:cNvPr id="51917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917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917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9177" name="Picture 9"/>
          <p:cNvPicPr>
            <a:picLocks noChangeAspect="1" noChangeArrowheads="1"/>
          </p:cNvPicPr>
          <p:nvPr/>
        </p:nvPicPr>
        <p:blipFill>
          <a:blip r:embed="rId3" cstate="print"/>
          <a:srcRect/>
          <a:stretch>
            <a:fillRect/>
          </a:stretch>
        </p:blipFill>
        <p:spPr bwMode="auto">
          <a:xfrm>
            <a:off x="776288" y="2274888"/>
            <a:ext cx="6919912" cy="19161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C89A9671-D90A-46D2-9D34-8BB7E80EF610}" type="slidenum">
              <a:rPr lang="en-US" altLang="ko-KR"/>
              <a:pPr/>
              <a:t>24</a:t>
            </a:fld>
            <a:endParaRPr lang="en-US" altLang="ko-KR"/>
          </a:p>
        </p:txBody>
      </p:sp>
      <p:sp>
        <p:nvSpPr>
          <p:cNvPr id="578562"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8563"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78564"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sizeof (float) ≤ sizeof (double) ≤ sizeof (long double)</a:t>
            </a:r>
          </a:p>
        </p:txBody>
      </p:sp>
      <p:sp>
        <p:nvSpPr>
          <p:cNvPr id="578565"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72E1CC9-7FEB-4989-A97F-8F833958A794}" type="slidenum">
              <a:rPr lang="en-US" altLang="ko-KR"/>
              <a:pPr/>
              <a:t>25</a:t>
            </a:fld>
            <a:endParaRPr lang="en-US" altLang="ko-KR"/>
          </a:p>
        </p:txBody>
      </p:sp>
      <p:grpSp>
        <p:nvGrpSpPr>
          <p:cNvPr id="564230" name="Group 6"/>
          <p:cNvGrpSpPr>
            <a:grpSpLocks/>
          </p:cNvGrpSpPr>
          <p:nvPr/>
        </p:nvGrpSpPr>
        <p:grpSpPr bwMode="auto">
          <a:xfrm>
            <a:off x="152400" y="5334000"/>
            <a:ext cx="3165475" cy="396875"/>
            <a:chOff x="118" y="3206"/>
            <a:chExt cx="1994" cy="250"/>
          </a:xfrm>
        </p:grpSpPr>
        <p:sp>
          <p:nvSpPr>
            <p:cNvPr id="564226" name="Text Box 2"/>
            <p:cNvSpPr txBox="1">
              <a:spLocks noChangeArrowheads="1"/>
            </p:cNvSpPr>
            <p:nvPr/>
          </p:nvSpPr>
          <p:spPr bwMode="auto">
            <a:xfrm>
              <a:off x="118" y="3206"/>
              <a:ext cx="800" cy="250"/>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2-4</a:t>
              </a:r>
            </a:p>
          </p:txBody>
        </p:sp>
        <p:sp>
          <p:nvSpPr>
            <p:cNvPr id="564227" name="Text Box 3"/>
            <p:cNvSpPr txBox="1">
              <a:spLocks noChangeArrowheads="1"/>
            </p:cNvSpPr>
            <p:nvPr/>
          </p:nvSpPr>
          <p:spPr bwMode="auto">
            <a:xfrm>
              <a:off x="934" y="3206"/>
              <a:ext cx="1178" cy="250"/>
            </a:xfrm>
            <a:prstGeom prst="rect">
              <a:avLst/>
            </a:prstGeom>
            <a:noFill/>
            <a:ln w="76200" algn="ctr">
              <a:noFill/>
              <a:miter lim="800000"/>
              <a:headEnd/>
              <a:tailEnd/>
            </a:ln>
            <a:effectLst/>
          </p:spPr>
          <p:txBody>
            <a:bodyPr wrap="none">
              <a:spAutoFit/>
            </a:bodyPr>
            <a:lstStyle/>
            <a:p>
              <a:pPr algn="ctr"/>
              <a:r>
                <a:rPr lang="en-US" altLang="ko-KR" sz="2000">
                  <a:ea typeface="굴림" charset="-127"/>
                </a:rPr>
                <a:t>Type Summary</a:t>
              </a:r>
            </a:p>
          </p:txBody>
        </p:sp>
      </p:grpSp>
      <p:pic>
        <p:nvPicPr>
          <p:cNvPr id="564229" name="Picture 5"/>
          <p:cNvPicPr>
            <a:picLocks noChangeAspect="1" noChangeArrowheads="1"/>
          </p:cNvPicPr>
          <p:nvPr/>
        </p:nvPicPr>
        <p:blipFill>
          <a:blip r:embed="rId3" cstate="print"/>
          <a:srcRect/>
          <a:stretch>
            <a:fillRect/>
          </a:stretch>
        </p:blipFill>
        <p:spPr bwMode="auto">
          <a:xfrm>
            <a:off x="152400" y="609600"/>
            <a:ext cx="8839200" cy="47513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81297A4F-B5CC-43E7-8B2C-A32EBB1BB101}" type="slidenum">
              <a:rPr lang="en-US" altLang="ko-KR"/>
              <a:pPr/>
              <a:t>26</a:t>
            </a:fld>
            <a:endParaRPr lang="en-US" altLang="ko-KR"/>
          </a:p>
        </p:txBody>
      </p:sp>
      <p:sp>
        <p:nvSpPr>
          <p:cNvPr id="50483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4835" name="Text Box 3"/>
          <p:cNvSpPr txBox="1">
            <a:spLocks noChangeArrowheads="1"/>
          </p:cNvSpPr>
          <p:nvPr/>
        </p:nvSpPr>
        <p:spPr bwMode="auto">
          <a:xfrm>
            <a:off x="228600" y="304800"/>
            <a:ext cx="3602038"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2-5   Variables</a:t>
            </a:r>
          </a:p>
        </p:txBody>
      </p:sp>
      <p:sp>
        <p:nvSpPr>
          <p:cNvPr id="50483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4837" name="Rectangle 5"/>
          <p:cNvSpPr>
            <a:spLocks noChangeArrowheads="1"/>
          </p:cNvSpPr>
          <p:nvPr/>
        </p:nvSpPr>
        <p:spPr bwMode="auto">
          <a:xfrm>
            <a:off x="304800" y="1593850"/>
            <a:ext cx="8458200" cy="222726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Variables are named memory locations that have a type, such as integer or character, which is inherited from their type. The type determines the values that a variable may contain and the operations that may be used with its values.</a:t>
            </a:r>
          </a:p>
        </p:txBody>
      </p:sp>
      <p:sp>
        <p:nvSpPr>
          <p:cNvPr id="504838" name="Rectangle 6"/>
          <p:cNvSpPr>
            <a:spLocks noChangeArrowheads="1"/>
          </p:cNvSpPr>
          <p:nvPr/>
        </p:nvSpPr>
        <p:spPr bwMode="auto">
          <a:xfrm>
            <a:off x="304800" y="506095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Variable Declaration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Variable Initialization</a:t>
            </a:r>
            <a:endParaRPr lang="en-US" altLang="ko-KR">
              <a:solidFill>
                <a:schemeClr val="hlink"/>
              </a:solidFill>
              <a:ea typeface="굴림" charset="-127"/>
            </a:endParaRPr>
          </a:p>
        </p:txBody>
      </p:sp>
      <p:sp>
        <p:nvSpPr>
          <p:cNvPr id="504839" name="Text Box 7"/>
          <p:cNvSpPr txBox="1">
            <a:spLocks noChangeArrowheads="1"/>
          </p:cNvSpPr>
          <p:nvPr/>
        </p:nvSpPr>
        <p:spPr bwMode="auto">
          <a:xfrm>
            <a:off x="317500" y="45847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17B6606-C31D-45CA-8939-C96103F13C26}" type="slidenum">
              <a:rPr lang="en-US" altLang="ko-KR"/>
              <a:pPr/>
              <a:t>27</a:t>
            </a:fld>
            <a:endParaRPr lang="en-US" altLang="ko-KR"/>
          </a:p>
        </p:txBody>
      </p:sp>
      <p:sp>
        <p:nvSpPr>
          <p:cNvPr id="52019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0195" name="Rectangle 3"/>
          <p:cNvSpPr>
            <a:spLocks noChangeArrowheads="1"/>
          </p:cNvSpPr>
          <p:nvPr/>
        </p:nvSpPr>
        <p:spPr bwMode="auto">
          <a:xfrm>
            <a:off x="152400" y="5791200"/>
            <a:ext cx="28717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2-11</a:t>
            </a:r>
            <a:r>
              <a:rPr lang="en-US" altLang="ko-KR" sz="2000">
                <a:ea typeface="굴림" charset="-127"/>
              </a:rPr>
              <a:t>  Variables</a:t>
            </a:r>
          </a:p>
        </p:txBody>
      </p:sp>
      <p:grpSp>
        <p:nvGrpSpPr>
          <p:cNvPr id="520196" name="Group 4"/>
          <p:cNvGrpSpPr>
            <a:grpSpLocks/>
          </p:cNvGrpSpPr>
          <p:nvPr/>
        </p:nvGrpSpPr>
        <p:grpSpPr bwMode="auto">
          <a:xfrm>
            <a:off x="228600" y="252413"/>
            <a:ext cx="8610600" cy="5995987"/>
            <a:chOff x="336" y="159"/>
            <a:chExt cx="5232" cy="3777"/>
          </a:xfrm>
        </p:grpSpPr>
        <p:sp>
          <p:nvSpPr>
            <p:cNvPr id="52019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019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019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0201" name="Picture 9"/>
          <p:cNvPicPr>
            <a:picLocks noChangeAspect="1" noChangeArrowheads="1"/>
          </p:cNvPicPr>
          <p:nvPr/>
        </p:nvPicPr>
        <p:blipFill>
          <a:blip r:embed="rId3" cstate="print"/>
          <a:srcRect/>
          <a:stretch>
            <a:fillRect/>
          </a:stretch>
        </p:blipFill>
        <p:spPr bwMode="auto">
          <a:xfrm>
            <a:off x="955675" y="914400"/>
            <a:ext cx="6435725" cy="42783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12BF110-9E41-43A1-80BC-6BDFE4307922}" type="slidenum">
              <a:rPr lang="en-US" altLang="ko-KR"/>
              <a:pPr/>
              <a:t>28</a:t>
            </a:fld>
            <a:endParaRPr lang="en-US" altLang="ko-KR"/>
          </a:p>
        </p:txBody>
      </p:sp>
      <p:sp>
        <p:nvSpPr>
          <p:cNvPr id="565251" name="Text Box 3"/>
          <p:cNvSpPr txBox="1">
            <a:spLocks noChangeArrowheads="1"/>
          </p:cNvSpPr>
          <p:nvPr/>
        </p:nvSpPr>
        <p:spPr bwMode="auto">
          <a:xfrm>
            <a:off x="152400" y="45720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2-5</a:t>
            </a:r>
          </a:p>
        </p:txBody>
      </p:sp>
      <p:sp>
        <p:nvSpPr>
          <p:cNvPr id="565252" name="Text Box 4"/>
          <p:cNvSpPr txBox="1">
            <a:spLocks noChangeArrowheads="1"/>
          </p:cNvSpPr>
          <p:nvPr/>
        </p:nvSpPr>
        <p:spPr bwMode="auto">
          <a:xfrm>
            <a:off x="1524000" y="4572000"/>
            <a:ext cx="56737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Variable Declarations and Definitions</a:t>
            </a:r>
          </a:p>
        </p:txBody>
      </p:sp>
      <p:pic>
        <p:nvPicPr>
          <p:cNvPr id="565254" name="Picture 6"/>
          <p:cNvPicPr>
            <a:picLocks noChangeAspect="1" noChangeArrowheads="1"/>
          </p:cNvPicPr>
          <p:nvPr/>
        </p:nvPicPr>
        <p:blipFill>
          <a:blip r:embed="rId3" cstate="print"/>
          <a:srcRect/>
          <a:stretch>
            <a:fillRect/>
          </a:stretch>
        </p:blipFill>
        <p:spPr bwMode="auto">
          <a:xfrm>
            <a:off x="152400" y="1922463"/>
            <a:ext cx="8766175" cy="25590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309A205B-4628-49F5-9F9C-0D97FD3D0ADC}" type="slidenum">
              <a:rPr lang="en-US" altLang="ko-KR"/>
              <a:pPr/>
              <a:t>29</a:t>
            </a:fld>
            <a:endParaRPr lang="en-US" altLang="ko-KR"/>
          </a:p>
        </p:txBody>
      </p:sp>
      <p:sp>
        <p:nvSpPr>
          <p:cNvPr id="5212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1219" name="Rectangle 3"/>
          <p:cNvSpPr>
            <a:spLocks noChangeArrowheads="1"/>
          </p:cNvSpPr>
          <p:nvPr/>
        </p:nvSpPr>
        <p:spPr bwMode="auto">
          <a:xfrm>
            <a:off x="152400" y="5791200"/>
            <a:ext cx="42291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2-12</a:t>
            </a:r>
            <a:r>
              <a:rPr lang="en-US" altLang="ko-KR" sz="2000">
                <a:ea typeface="굴림" charset="-127"/>
              </a:rPr>
              <a:t>  Variable Initialization</a:t>
            </a:r>
          </a:p>
        </p:txBody>
      </p:sp>
      <p:grpSp>
        <p:nvGrpSpPr>
          <p:cNvPr id="521220" name="Group 4"/>
          <p:cNvGrpSpPr>
            <a:grpSpLocks/>
          </p:cNvGrpSpPr>
          <p:nvPr/>
        </p:nvGrpSpPr>
        <p:grpSpPr bwMode="auto">
          <a:xfrm>
            <a:off x="228600" y="252413"/>
            <a:ext cx="8610600" cy="5995987"/>
            <a:chOff x="336" y="159"/>
            <a:chExt cx="5232" cy="3777"/>
          </a:xfrm>
        </p:grpSpPr>
        <p:sp>
          <p:nvSpPr>
            <p:cNvPr id="5212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12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12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1227" name="Picture 11"/>
          <p:cNvPicPr>
            <a:picLocks noChangeAspect="1" noChangeArrowheads="1"/>
          </p:cNvPicPr>
          <p:nvPr/>
        </p:nvPicPr>
        <p:blipFill>
          <a:blip r:embed="rId3" cstate="print"/>
          <a:srcRect/>
          <a:stretch>
            <a:fillRect/>
          </a:stretch>
        </p:blipFill>
        <p:spPr bwMode="auto">
          <a:xfrm>
            <a:off x="249238" y="2219325"/>
            <a:ext cx="8437562" cy="22764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B70832C-B92D-417C-8505-606D5CB04F9C}" type="slidenum">
              <a:rPr lang="en-US" altLang="ko-KR"/>
              <a:pPr/>
              <a:t>3</a:t>
            </a:fld>
            <a:endParaRPr lang="en-US" altLang="ko-KR"/>
          </a:p>
        </p:txBody>
      </p:sp>
      <p:sp>
        <p:nvSpPr>
          <p:cNvPr id="50995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09955" name="Rectangle 3"/>
          <p:cNvSpPr>
            <a:spLocks noChangeArrowheads="1"/>
          </p:cNvSpPr>
          <p:nvPr/>
        </p:nvSpPr>
        <p:spPr bwMode="auto">
          <a:xfrm>
            <a:off x="152400" y="5791200"/>
            <a:ext cx="49196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a:t>
            </a:r>
            <a:r>
              <a:rPr lang="en-US" altLang="ko-KR" sz="2000">
                <a:ea typeface="굴림" charset="-127"/>
              </a:rPr>
              <a:t>  Taxonomy of the C Language</a:t>
            </a:r>
          </a:p>
        </p:txBody>
      </p:sp>
      <p:grpSp>
        <p:nvGrpSpPr>
          <p:cNvPr id="509956" name="Group 4"/>
          <p:cNvGrpSpPr>
            <a:grpSpLocks/>
          </p:cNvGrpSpPr>
          <p:nvPr/>
        </p:nvGrpSpPr>
        <p:grpSpPr bwMode="auto">
          <a:xfrm>
            <a:off x="228600" y="252413"/>
            <a:ext cx="8610600" cy="5995987"/>
            <a:chOff x="336" y="159"/>
            <a:chExt cx="5232" cy="3777"/>
          </a:xfrm>
        </p:grpSpPr>
        <p:sp>
          <p:nvSpPr>
            <p:cNvPr id="50995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0995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0995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09961" name="Picture 9"/>
          <p:cNvPicPr>
            <a:picLocks noChangeAspect="1" noChangeArrowheads="1"/>
          </p:cNvPicPr>
          <p:nvPr/>
        </p:nvPicPr>
        <p:blipFill>
          <a:blip r:embed="rId3" cstate="print"/>
          <a:srcRect/>
          <a:stretch>
            <a:fillRect/>
          </a:stretch>
        </p:blipFill>
        <p:spPr bwMode="auto">
          <a:xfrm>
            <a:off x="96838" y="495300"/>
            <a:ext cx="8666162" cy="50673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D93FA0C-A3C2-405C-A7CA-3EAAC5711AA9}" type="slidenum">
              <a:rPr lang="en-US" altLang="ko-KR"/>
              <a:pPr/>
              <a:t>30</a:t>
            </a:fld>
            <a:endParaRPr lang="en-US" altLang="ko-KR"/>
          </a:p>
        </p:txBody>
      </p:sp>
      <p:sp>
        <p:nvSpPr>
          <p:cNvPr id="57958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79587" name="Line 3"/>
          <p:cNvSpPr>
            <a:spLocks noChangeShapeType="1"/>
          </p:cNvSpPr>
          <p:nvPr/>
        </p:nvSpPr>
        <p:spPr bwMode="auto">
          <a:xfrm>
            <a:off x="439738" y="4038600"/>
            <a:ext cx="8153400" cy="0"/>
          </a:xfrm>
          <a:prstGeom prst="line">
            <a:avLst/>
          </a:prstGeom>
          <a:noFill/>
          <a:ln w="76200">
            <a:solidFill>
              <a:srgbClr val="009900"/>
            </a:solidFill>
            <a:round/>
            <a:headEnd/>
            <a:tailEnd/>
          </a:ln>
          <a:effectLst/>
        </p:spPr>
        <p:txBody>
          <a:bodyPr/>
          <a:lstStyle/>
          <a:p>
            <a:endParaRPr lang="ko-KR" altLang="en-US"/>
          </a:p>
        </p:txBody>
      </p:sp>
      <p:sp>
        <p:nvSpPr>
          <p:cNvPr id="579588" name="Rectangle 4"/>
          <p:cNvSpPr>
            <a:spLocks noChangeArrowheads="1"/>
          </p:cNvSpPr>
          <p:nvPr/>
        </p:nvSpPr>
        <p:spPr bwMode="auto">
          <a:xfrm>
            <a:off x="476250" y="2759075"/>
            <a:ext cx="8077200" cy="11874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When a variable is defined, it is not initialized. </a:t>
            </a:r>
            <a:br>
              <a:rPr lang="en-US" altLang="ko-KR">
                <a:ea typeface="굴림" charset="-127"/>
              </a:rPr>
            </a:br>
            <a:r>
              <a:rPr lang="en-US" altLang="ko-KR">
                <a:ea typeface="굴림" charset="-127"/>
              </a:rPr>
              <a:t>We must initialize any variable requiring </a:t>
            </a:r>
            <a:br>
              <a:rPr lang="en-US" altLang="ko-KR">
                <a:ea typeface="굴림" charset="-127"/>
              </a:rPr>
            </a:br>
            <a:r>
              <a:rPr lang="en-US" altLang="ko-KR">
                <a:ea typeface="굴림" charset="-127"/>
              </a:rPr>
              <a:t>prescribed data when the function starts.</a:t>
            </a:r>
          </a:p>
        </p:txBody>
      </p:sp>
      <p:sp>
        <p:nvSpPr>
          <p:cNvPr id="57958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F046BC7-2166-4E18-957A-F1D230A1261E}" type="slidenum">
              <a:rPr lang="en-US" altLang="ko-KR"/>
              <a:pPr/>
              <a:t>31</a:t>
            </a:fld>
            <a:endParaRPr lang="en-US" altLang="ko-KR"/>
          </a:p>
        </p:txBody>
      </p:sp>
      <p:sp>
        <p:nvSpPr>
          <p:cNvPr id="534531" name="Text Box 3"/>
          <p:cNvSpPr txBox="1">
            <a:spLocks noChangeArrowheads="1"/>
          </p:cNvSpPr>
          <p:nvPr/>
        </p:nvSpPr>
        <p:spPr bwMode="auto">
          <a:xfrm>
            <a:off x="152400" y="4413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2-2</a:t>
            </a:r>
          </a:p>
        </p:txBody>
      </p:sp>
      <p:sp>
        <p:nvSpPr>
          <p:cNvPr id="534532" name="Text Box 4"/>
          <p:cNvSpPr txBox="1">
            <a:spLocks noChangeArrowheads="1"/>
          </p:cNvSpPr>
          <p:nvPr/>
        </p:nvSpPr>
        <p:spPr bwMode="auto">
          <a:xfrm>
            <a:off x="2232025" y="441325"/>
            <a:ext cx="3357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Sum of Three Numbers</a:t>
            </a:r>
          </a:p>
        </p:txBody>
      </p:sp>
      <p:pic>
        <p:nvPicPr>
          <p:cNvPr id="534536" name="Picture 8"/>
          <p:cNvPicPr>
            <a:picLocks noChangeAspect="1" noChangeArrowheads="1"/>
          </p:cNvPicPr>
          <p:nvPr/>
        </p:nvPicPr>
        <p:blipFill>
          <a:blip r:embed="rId3" cstate="print"/>
          <a:srcRect/>
          <a:stretch>
            <a:fillRect/>
          </a:stretch>
        </p:blipFill>
        <p:spPr bwMode="auto">
          <a:xfrm>
            <a:off x="152400" y="827088"/>
            <a:ext cx="8766175" cy="4887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6AE47CB-DF56-4DE0-B7F2-83A91385E68F}" type="slidenum">
              <a:rPr lang="en-US" altLang="ko-KR"/>
              <a:pPr/>
              <a:t>32</a:t>
            </a:fld>
            <a:endParaRPr lang="en-US" altLang="ko-KR"/>
          </a:p>
        </p:txBody>
      </p:sp>
      <p:sp>
        <p:nvSpPr>
          <p:cNvPr id="543746" name="Text Box 2"/>
          <p:cNvSpPr txBox="1">
            <a:spLocks noChangeArrowheads="1"/>
          </p:cNvSpPr>
          <p:nvPr/>
        </p:nvSpPr>
        <p:spPr bwMode="auto">
          <a:xfrm>
            <a:off x="152400" y="4413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2-2</a:t>
            </a:r>
          </a:p>
        </p:txBody>
      </p:sp>
      <p:sp>
        <p:nvSpPr>
          <p:cNvPr id="543747" name="Text Box 3"/>
          <p:cNvSpPr txBox="1">
            <a:spLocks noChangeArrowheads="1"/>
          </p:cNvSpPr>
          <p:nvPr/>
        </p:nvSpPr>
        <p:spPr bwMode="auto">
          <a:xfrm>
            <a:off x="2133600" y="441325"/>
            <a:ext cx="46609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Sum of Three Numbers </a:t>
            </a:r>
            <a:r>
              <a:rPr lang="en-US" altLang="ko-KR" sz="2000">
                <a:solidFill>
                  <a:schemeClr val="folHlink"/>
                </a:solidFill>
                <a:ea typeface="굴림" charset="-127"/>
              </a:rPr>
              <a:t>(continued)</a:t>
            </a:r>
          </a:p>
        </p:txBody>
      </p:sp>
      <p:pic>
        <p:nvPicPr>
          <p:cNvPr id="543749" name="Picture 5"/>
          <p:cNvPicPr>
            <a:picLocks noChangeAspect="1" noChangeArrowheads="1"/>
          </p:cNvPicPr>
          <p:nvPr/>
        </p:nvPicPr>
        <p:blipFill>
          <a:blip r:embed="rId3" cstate="print"/>
          <a:srcRect/>
          <a:stretch>
            <a:fillRect/>
          </a:stretch>
        </p:blipFill>
        <p:spPr bwMode="auto">
          <a:xfrm>
            <a:off x="188913" y="957263"/>
            <a:ext cx="8802687" cy="46053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BC7F9DD-8E78-48F2-8F8C-F6CE921DC576}" type="slidenum">
              <a:rPr lang="en-US" altLang="ko-KR"/>
              <a:pPr/>
              <a:t>33</a:t>
            </a:fld>
            <a:endParaRPr lang="en-US" altLang="ko-KR"/>
          </a:p>
        </p:txBody>
      </p:sp>
      <p:sp>
        <p:nvSpPr>
          <p:cNvPr id="544770" name="Text Box 2"/>
          <p:cNvSpPr txBox="1">
            <a:spLocks noChangeArrowheads="1"/>
          </p:cNvSpPr>
          <p:nvPr/>
        </p:nvSpPr>
        <p:spPr bwMode="auto">
          <a:xfrm>
            <a:off x="152400" y="4413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2-2</a:t>
            </a:r>
          </a:p>
        </p:txBody>
      </p:sp>
      <p:sp>
        <p:nvSpPr>
          <p:cNvPr id="544771" name="Text Box 3"/>
          <p:cNvSpPr txBox="1">
            <a:spLocks noChangeArrowheads="1"/>
          </p:cNvSpPr>
          <p:nvPr/>
        </p:nvSpPr>
        <p:spPr bwMode="auto">
          <a:xfrm>
            <a:off x="2133600" y="441325"/>
            <a:ext cx="46609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Sum of Three Numbers </a:t>
            </a:r>
            <a:r>
              <a:rPr lang="en-US" altLang="ko-KR" sz="2000">
                <a:solidFill>
                  <a:schemeClr val="folHlink"/>
                </a:solidFill>
                <a:ea typeface="굴림" charset="-127"/>
              </a:rPr>
              <a:t>(continued)</a:t>
            </a:r>
          </a:p>
        </p:txBody>
      </p:sp>
      <p:pic>
        <p:nvPicPr>
          <p:cNvPr id="544773" name="Picture 5"/>
          <p:cNvPicPr>
            <a:picLocks noChangeAspect="1" noChangeArrowheads="1"/>
          </p:cNvPicPr>
          <p:nvPr/>
        </p:nvPicPr>
        <p:blipFill>
          <a:blip r:embed="rId3" cstate="print"/>
          <a:srcRect/>
          <a:stretch>
            <a:fillRect/>
          </a:stretch>
        </p:blipFill>
        <p:spPr bwMode="auto">
          <a:xfrm>
            <a:off x="152400" y="838200"/>
            <a:ext cx="8829675" cy="30257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881BB261-583B-4CB3-A702-0AD9F8632D3D}" type="slidenum">
              <a:rPr lang="en-US" altLang="ko-KR"/>
              <a:pPr/>
              <a:t>34</a:t>
            </a:fld>
            <a:endParaRPr lang="en-US" altLang="ko-KR"/>
          </a:p>
        </p:txBody>
      </p:sp>
      <p:sp>
        <p:nvSpPr>
          <p:cNvPr id="50585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5859" name="Text Box 3"/>
          <p:cNvSpPr txBox="1">
            <a:spLocks noChangeArrowheads="1"/>
          </p:cNvSpPr>
          <p:nvPr/>
        </p:nvSpPr>
        <p:spPr bwMode="auto">
          <a:xfrm>
            <a:off x="228600" y="304800"/>
            <a:ext cx="382587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2-6   Constants</a:t>
            </a:r>
          </a:p>
        </p:txBody>
      </p:sp>
      <p:sp>
        <p:nvSpPr>
          <p:cNvPr id="50586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5861" name="Rectangle 5"/>
          <p:cNvSpPr>
            <a:spLocks noChangeArrowheads="1"/>
          </p:cNvSpPr>
          <p:nvPr/>
        </p:nvSpPr>
        <p:spPr bwMode="auto">
          <a:xfrm>
            <a:off x="304800" y="1593850"/>
            <a:ext cx="8458200" cy="222726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Constants are data values that cannot be changed during the execution of a program. Like variables, constants have a type. In this section, we discuss Boolean, character, integer, real, complex, and string constants.</a:t>
            </a:r>
          </a:p>
        </p:txBody>
      </p:sp>
      <p:sp>
        <p:nvSpPr>
          <p:cNvPr id="505862" name="Rectangle 6"/>
          <p:cNvSpPr>
            <a:spLocks noChangeArrowheads="1"/>
          </p:cNvSpPr>
          <p:nvPr/>
        </p:nvSpPr>
        <p:spPr bwMode="auto">
          <a:xfrm>
            <a:off x="304800" y="506095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Constant Representation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Coding Constants</a:t>
            </a:r>
            <a:endParaRPr lang="en-US" altLang="ko-KR">
              <a:solidFill>
                <a:schemeClr val="hlink"/>
              </a:solidFill>
              <a:ea typeface="굴림" charset="-127"/>
            </a:endParaRPr>
          </a:p>
        </p:txBody>
      </p:sp>
      <p:sp>
        <p:nvSpPr>
          <p:cNvPr id="505863" name="Text Box 7"/>
          <p:cNvSpPr txBox="1">
            <a:spLocks noChangeArrowheads="1"/>
          </p:cNvSpPr>
          <p:nvPr/>
        </p:nvSpPr>
        <p:spPr bwMode="auto">
          <a:xfrm>
            <a:off x="317500" y="45847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D645B781-B916-4B8A-AC6E-A8DE445E7C39}" type="slidenum">
              <a:rPr lang="en-US" altLang="ko-KR"/>
              <a:pPr/>
              <a:t>35</a:t>
            </a:fld>
            <a:endParaRPr lang="en-US" altLang="ko-KR"/>
          </a:p>
        </p:txBody>
      </p:sp>
      <p:sp>
        <p:nvSpPr>
          <p:cNvPr id="580610"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0611"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80612"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 character constant is enclosed in single quotes.</a:t>
            </a:r>
          </a:p>
        </p:txBody>
      </p:sp>
      <p:sp>
        <p:nvSpPr>
          <p:cNvPr id="580613"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B3E9032-4C3A-4678-B510-E9665429BCBF}" type="slidenum">
              <a:rPr lang="en-US" altLang="ko-KR"/>
              <a:pPr/>
              <a:t>36</a:t>
            </a:fld>
            <a:endParaRPr lang="en-US" altLang="ko-KR"/>
          </a:p>
        </p:txBody>
      </p:sp>
      <p:sp>
        <p:nvSpPr>
          <p:cNvPr id="566275" name="Text Box 3"/>
          <p:cNvSpPr txBox="1">
            <a:spLocks noChangeArrowheads="1"/>
          </p:cNvSpPr>
          <p:nvPr/>
        </p:nvSpPr>
        <p:spPr bwMode="auto">
          <a:xfrm>
            <a:off x="152400" y="59277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2-6</a:t>
            </a:r>
          </a:p>
        </p:txBody>
      </p:sp>
      <p:sp>
        <p:nvSpPr>
          <p:cNvPr id="566276" name="Text Box 4"/>
          <p:cNvSpPr txBox="1">
            <a:spLocks noChangeArrowheads="1"/>
          </p:cNvSpPr>
          <p:nvPr/>
        </p:nvSpPr>
        <p:spPr bwMode="auto">
          <a:xfrm>
            <a:off x="1541463" y="5927725"/>
            <a:ext cx="45545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Symbolic Names for Control Characters</a:t>
            </a:r>
          </a:p>
        </p:txBody>
      </p:sp>
      <p:pic>
        <p:nvPicPr>
          <p:cNvPr id="566278" name="Picture 6"/>
          <p:cNvPicPr>
            <a:picLocks noChangeAspect="1" noChangeArrowheads="1"/>
          </p:cNvPicPr>
          <p:nvPr/>
        </p:nvPicPr>
        <p:blipFill>
          <a:blip r:embed="rId3" cstate="print"/>
          <a:srcRect/>
          <a:stretch>
            <a:fillRect/>
          </a:stretch>
        </p:blipFill>
        <p:spPr bwMode="auto">
          <a:xfrm>
            <a:off x="152400" y="336550"/>
            <a:ext cx="8839200" cy="56070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3E95544-5953-4F8D-9FE3-171A015B7B30}" type="slidenum">
              <a:rPr lang="en-US" altLang="ko-KR"/>
              <a:pPr/>
              <a:t>37</a:t>
            </a:fld>
            <a:endParaRPr lang="en-US" altLang="ko-KR"/>
          </a:p>
        </p:txBody>
      </p:sp>
      <p:sp>
        <p:nvSpPr>
          <p:cNvPr id="567299" name="Text Box 3"/>
          <p:cNvSpPr txBox="1">
            <a:spLocks noChangeArrowheads="1"/>
          </p:cNvSpPr>
          <p:nvPr/>
        </p:nvSpPr>
        <p:spPr bwMode="auto">
          <a:xfrm>
            <a:off x="152400" y="44196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2-7</a:t>
            </a:r>
          </a:p>
        </p:txBody>
      </p:sp>
      <p:sp>
        <p:nvSpPr>
          <p:cNvPr id="567300" name="Text Box 4"/>
          <p:cNvSpPr txBox="1">
            <a:spLocks noChangeArrowheads="1"/>
          </p:cNvSpPr>
          <p:nvPr/>
        </p:nvSpPr>
        <p:spPr bwMode="auto">
          <a:xfrm>
            <a:off x="1511300" y="4419600"/>
            <a:ext cx="35179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Integer Constants</a:t>
            </a:r>
          </a:p>
        </p:txBody>
      </p:sp>
      <p:pic>
        <p:nvPicPr>
          <p:cNvPr id="567302" name="Picture 6"/>
          <p:cNvPicPr>
            <a:picLocks noChangeAspect="1" noChangeArrowheads="1"/>
          </p:cNvPicPr>
          <p:nvPr/>
        </p:nvPicPr>
        <p:blipFill>
          <a:blip r:embed="rId3" cstate="print"/>
          <a:srcRect/>
          <a:stretch>
            <a:fillRect/>
          </a:stretch>
        </p:blipFill>
        <p:spPr bwMode="auto">
          <a:xfrm>
            <a:off x="152400" y="1447800"/>
            <a:ext cx="8875713" cy="29352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E9D5B56-07BE-43E3-9076-F5A1FC5ACAC2}" type="slidenum">
              <a:rPr lang="en-US" altLang="ko-KR"/>
              <a:pPr/>
              <a:t>38</a:t>
            </a:fld>
            <a:endParaRPr lang="en-US" altLang="ko-KR"/>
          </a:p>
        </p:txBody>
      </p:sp>
      <p:sp>
        <p:nvSpPr>
          <p:cNvPr id="568323" name="Text Box 3"/>
          <p:cNvSpPr txBox="1">
            <a:spLocks noChangeArrowheads="1"/>
          </p:cNvSpPr>
          <p:nvPr/>
        </p:nvSpPr>
        <p:spPr bwMode="auto">
          <a:xfrm>
            <a:off x="152400" y="49530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2-8</a:t>
            </a:r>
          </a:p>
        </p:txBody>
      </p:sp>
      <p:sp>
        <p:nvSpPr>
          <p:cNvPr id="568324" name="Text Box 4"/>
          <p:cNvSpPr txBox="1">
            <a:spLocks noChangeArrowheads="1"/>
          </p:cNvSpPr>
          <p:nvPr/>
        </p:nvSpPr>
        <p:spPr bwMode="auto">
          <a:xfrm>
            <a:off x="1600200" y="4953000"/>
            <a:ext cx="32226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Real Constants</a:t>
            </a:r>
          </a:p>
        </p:txBody>
      </p:sp>
      <p:pic>
        <p:nvPicPr>
          <p:cNvPr id="568326" name="Picture 6"/>
          <p:cNvPicPr>
            <a:picLocks noChangeAspect="1" noChangeArrowheads="1"/>
          </p:cNvPicPr>
          <p:nvPr/>
        </p:nvPicPr>
        <p:blipFill>
          <a:blip r:embed="rId3" cstate="print"/>
          <a:srcRect/>
          <a:stretch>
            <a:fillRect/>
          </a:stretch>
        </p:blipFill>
        <p:spPr bwMode="auto">
          <a:xfrm>
            <a:off x="142875" y="1279525"/>
            <a:ext cx="8848725" cy="36576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10E54AB3-5715-4248-82E7-8D62E1412E06}" type="slidenum">
              <a:rPr lang="en-US" altLang="ko-KR"/>
              <a:pPr/>
              <a:t>39</a:t>
            </a:fld>
            <a:endParaRPr lang="en-US" altLang="ko-KR"/>
          </a:p>
        </p:txBody>
      </p:sp>
      <p:sp>
        <p:nvSpPr>
          <p:cNvPr id="581634"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1635" name="Line 3"/>
          <p:cNvSpPr>
            <a:spLocks noChangeShapeType="1"/>
          </p:cNvSpPr>
          <p:nvPr/>
        </p:nvSpPr>
        <p:spPr bwMode="auto">
          <a:xfrm>
            <a:off x="439738" y="4038600"/>
            <a:ext cx="8153400" cy="0"/>
          </a:xfrm>
          <a:prstGeom prst="line">
            <a:avLst/>
          </a:prstGeom>
          <a:noFill/>
          <a:ln w="76200">
            <a:solidFill>
              <a:srgbClr val="009900"/>
            </a:solidFill>
            <a:round/>
            <a:headEnd/>
            <a:tailEnd/>
          </a:ln>
          <a:effectLst/>
        </p:spPr>
        <p:txBody>
          <a:bodyPr/>
          <a:lstStyle/>
          <a:p>
            <a:endParaRPr lang="ko-KR" altLang="en-US"/>
          </a:p>
        </p:txBody>
      </p:sp>
      <p:sp>
        <p:nvSpPr>
          <p:cNvPr id="581636" name="Rectangle 4"/>
          <p:cNvSpPr>
            <a:spLocks noChangeArrowheads="1"/>
          </p:cNvSpPr>
          <p:nvPr/>
        </p:nvSpPr>
        <p:spPr bwMode="auto">
          <a:xfrm>
            <a:off x="476250" y="2759075"/>
            <a:ext cx="8077200" cy="11874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two components of a complex constant must be of the same precision, that is, if the real part is type double, </a:t>
            </a:r>
            <a:br>
              <a:rPr lang="en-US" altLang="ko-KR">
                <a:ea typeface="굴림" charset="-127"/>
              </a:rPr>
            </a:br>
            <a:r>
              <a:rPr lang="en-US" altLang="ko-KR">
                <a:ea typeface="굴림" charset="-127"/>
              </a:rPr>
              <a:t>then the imaginary part must also be type double.</a:t>
            </a:r>
          </a:p>
        </p:txBody>
      </p:sp>
      <p:sp>
        <p:nvSpPr>
          <p:cNvPr id="581637"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DB860267-DA72-4F84-91CF-5822C73EC0A9}" type="slidenum">
              <a:rPr lang="en-US" altLang="ko-KR"/>
              <a:pPr/>
              <a:t>4</a:t>
            </a:fld>
            <a:endParaRPr lang="en-US" altLang="ko-KR"/>
          </a:p>
        </p:txBody>
      </p:sp>
      <p:sp>
        <p:nvSpPr>
          <p:cNvPr id="50176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1763" name="Text Box 3"/>
          <p:cNvSpPr txBox="1">
            <a:spLocks noChangeArrowheads="1"/>
          </p:cNvSpPr>
          <p:nvPr/>
        </p:nvSpPr>
        <p:spPr bwMode="auto">
          <a:xfrm>
            <a:off x="228600" y="304800"/>
            <a:ext cx="422275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2-2   C Programs</a:t>
            </a:r>
          </a:p>
        </p:txBody>
      </p:sp>
      <p:sp>
        <p:nvSpPr>
          <p:cNvPr id="5017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1765" name="Rectangle 5"/>
          <p:cNvSpPr>
            <a:spLocks noChangeArrowheads="1"/>
          </p:cNvSpPr>
          <p:nvPr/>
        </p:nvSpPr>
        <p:spPr bwMode="auto">
          <a:xfrm>
            <a:off x="304800" y="2022475"/>
            <a:ext cx="8229600" cy="13731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It's time to write your first C program! This section will take you through all the basic parts of a C program so that you will be able to write it.</a:t>
            </a:r>
          </a:p>
        </p:txBody>
      </p:sp>
      <p:sp>
        <p:nvSpPr>
          <p:cNvPr id="501766" name="Rectangle 6"/>
          <p:cNvSpPr>
            <a:spLocks noChangeArrowheads="1"/>
          </p:cNvSpPr>
          <p:nvPr/>
        </p:nvSpPr>
        <p:spPr bwMode="auto">
          <a:xfrm>
            <a:off x="304800" y="4438650"/>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Structure of a C Program</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Your First C Program</a:t>
            </a:r>
          </a:p>
          <a:p>
            <a:pPr algn="l">
              <a:buClr>
                <a:schemeClr val="folHlink"/>
              </a:buClr>
              <a:buSzPct val="117000"/>
              <a:buFont typeface="Wingdings" pitchFamily="2" charset="2"/>
              <a:buNone/>
            </a:pPr>
            <a:r>
              <a:rPr lang="en-US" altLang="ko-KR">
                <a:solidFill>
                  <a:schemeClr val="hlink"/>
                </a:solidFill>
                <a:ea typeface="굴림" charset="-127"/>
              </a:rPr>
              <a:t>Comments</a:t>
            </a:r>
          </a:p>
          <a:p>
            <a:pPr algn="l">
              <a:buClr>
                <a:schemeClr val="folHlink"/>
              </a:buClr>
              <a:buSzPct val="117000"/>
              <a:buFont typeface="Wingdings" pitchFamily="2" charset="2"/>
              <a:buNone/>
            </a:pPr>
            <a:r>
              <a:rPr lang="en-US" altLang="ko-KR">
                <a:solidFill>
                  <a:schemeClr val="hlink"/>
                </a:solidFill>
                <a:ea typeface="굴림" charset="-127"/>
              </a:rPr>
              <a:t>The Greeting Program</a:t>
            </a:r>
          </a:p>
        </p:txBody>
      </p:sp>
      <p:sp>
        <p:nvSpPr>
          <p:cNvPr id="501767"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E22D98A-ED63-4884-BD1A-7461D1B5543C}" type="slidenum">
              <a:rPr lang="en-US" altLang="ko-KR"/>
              <a:pPr/>
              <a:t>40</a:t>
            </a:fld>
            <a:endParaRPr lang="en-US" altLang="ko-KR"/>
          </a:p>
        </p:txBody>
      </p:sp>
      <p:sp>
        <p:nvSpPr>
          <p:cNvPr id="569347" name="Text Box 3"/>
          <p:cNvSpPr txBox="1">
            <a:spLocks noChangeArrowheads="1"/>
          </p:cNvSpPr>
          <p:nvPr/>
        </p:nvSpPr>
        <p:spPr bwMode="auto">
          <a:xfrm>
            <a:off x="152400" y="44958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2-9</a:t>
            </a:r>
          </a:p>
        </p:txBody>
      </p:sp>
      <p:sp>
        <p:nvSpPr>
          <p:cNvPr id="569348" name="Text Box 4"/>
          <p:cNvSpPr txBox="1">
            <a:spLocks noChangeArrowheads="1"/>
          </p:cNvSpPr>
          <p:nvPr/>
        </p:nvSpPr>
        <p:spPr bwMode="auto">
          <a:xfrm>
            <a:off x="1555750" y="4495800"/>
            <a:ext cx="37020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Complex Constants</a:t>
            </a:r>
          </a:p>
        </p:txBody>
      </p:sp>
      <p:pic>
        <p:nvPicPr>
          <p:cNvPr id="569350" name="Picture 6"/>
          <p:cNvPicPr>
            <a:picLocks noChangeAspect="1" noChangeArrowheads="1"/>
          </p:cNvPicPr>
          <p:nvPr/>
        </p:nvPicPr>
        <p:blipFill>
          <a:blip r:embed="rId3" cstate="print"/>
          <a:srcRect/>
          <a:stretch>
            <a:fillRect/>
          </a:stretch>
        </p:blipFill>
        <p:spPr bwMode="auto">
          <a:xfrm>
            <a:off x="198438" y="1916113"/>
            <a:ext cx="8793162" cy="25415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AF7D3D09-6BB9-479A-B6A3-E55D192916AE}" type="slidenum">
              <a:rPr lang="en-US" altLang="ko-KR"/>
              <a:pPr/>
              <a:t>41</a:t>
            </a:fld>
            <a:endParaRPr lang="en-US" altLang="ko-KR"/>
          </a:p>
        </p:txBody>
      </p:sp>
      <p:sp>
        <p:nvSpPr>
          <p:cNvPr id="5222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2243" name="Rectangle 3"/>
          <p:cNvSpPr>
            <a:spLocks noChangeArrowheads="1"/>
          </p:cNvSpPr>
          <p:nvPr/>
        </p:nvSpPr>
        <p:spPr bwMode="auto">
          <a:xfrm>
            <a:off x="152400" y="5791200"/>
            <a:ext cx="32591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2-13</a:t>
            </a:r>
            <a:r>
              <a:rPr lang="en-US" altLang="ko-KR" sz="2000">
                <a:ea typeface="굴림" charset="-127"/>
              </a:rPr>
              <a:t>  Some Strings</a:t>
            </a:r>
          </a:p>
        </p:txBody>
      </p:sp>
      <p:grpSp>
        <p:nvGrpSpPr>
          <p:cNvPr id="522244" name="Group 4"/>
          <p:cNvGrpSpPr>
            <a:grpSpLocks/>
          </p:cNvGrpSpPr>
          <p:nvPr/>
        </p:nvGrpSpPr>
        <p:grpSpPr bwMode="auto">
          <a:xfrm>
            <a:off x="228600" y="252413"/>
            <a:ext cx="8610600" cy="5995987"/>
            <a:chOff x="336" y="159"/>
            <a:chExt cx="5232" cy="3777"/>
          </a:xfrm>
        </p:grpSpPr>
        <p:sp>
          <p:nvSpPr>
            <p:cNvPr id="5222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22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22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2249" name="Picture 9"/>
          <p:cNvPicPr>
            <a:picLocks noChangeAspect="1" noChangeArrowheads="1"/>
          </p:cNvPicPr>
          <p:nvPr/>
        </p:nvPicPr>
        <p:blipFill>
          <a:blip r:embed="rId3" cstate="print"/>
          <a:srcRect/>
          <a:stretch>
            <a:fillRect/>
          </a:stretch>
        </p:blipFill>
        <p:spPr bwMode="auto">
          <a:xfrm>
            <a:off x="530225" y="2416175"/>
            <a:ext cx="7851775" cy="17748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60C1D9F7-E199-467D-8CF4-BC59853B554B}" type="slidenum">
              <a:rPr lang="en-US" altLang="ko-KR"/>
              <a:pPr/>
              <a:t>42</a:t>
            </a:fld>
            <a:endParaRPr lang="en-US" altLang="ko-KR"/>
          </a:p>
        </p:txBody>
      </p:sp>
      <p:sp>
        <p:nvSpPr>
          <p:cNvPr id="52326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3267" name="Rectangle 3"/>
          <p:cNvSpPr>
            <a:spLocks noChangeArrowheads="1"/>
          </p:cNvSpPr>
          <p:nvPr/>
        </p:nvSpPr>
        <p:spPr bwMode="auto">
          <a:xfrm>
            <a:off x="152400" y="5791200"/>
            <a:ext cx="5410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2-14</a:t>
            </a:r>
            <a:r>
              <a:rPr lang="en-US" altLang="ko-KR" sz="2000">
                <a:ea typeface="굴림" charset="-127"/>
              </a:rPr>
              <a:t>  Null Characters and Null Strings</a:t>
            </a:r>
          </a:p>
        </p:txBody>
      </p:sp>
      <p:grpSp>
        <p:nvGrpSpPr>
          <p:cNvPr id="523268" name="Group 4"/>
          <p:cNvGrpSpPr>
            <a:grpSpLocks/>
          </p:cNvGrpSpPr>
          <p:nvPr/>
        </p:nvGrpSpPr>
        <p:grpSpPr bwMode="auto">
          <a:xfrm>
            <a:off x="228600" y="252413"/>
            <a:ext cx="8610600" cy="5995987"/>
            <a:chOff x="336" y="159"/>
            <a:chExt cx="5232" cy="3777"/>
          </a:xfrm>
        </p:grpSpPr>
        <p:sp>
          <p:nvSpPr>
            <p:cNvPr id="52326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327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327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3274" name="Picture 10"/>
          <p:cNvPicPr>
            <a:picLocks noChangeAspect="1" noChangeArrowheads="1"/>
          </p:cNvPicPr>
          <p:nvPr/>
        </p:nvPicPr>
        <p:blipFill>
          <a:blip r:embed="rId3" cstate="print"/>
          <a:srcRect/>
          <a:stretch>
            <a:fillRect/>
          </a:stretch>
        </p:blipFill>
        <p:spPr bwMode="auto">
          <a:xfrm>
            <a:off x="901700" y="2897188"/>
            <a:ext cx="6946900" cy="8366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DED0D50D-024E-4A4C-B210-8EAE31F28971}" type="slidenum">
              <a:rPr lang="en-US" altLang="ko-KR"/>
              <a:pPr/>
              <a:t>43</a:t>
            </a:fld>
            <a:endParaRPr lang="en-US" altLang="ko-KR"/>
          </a:p>
        </p:txBody>
      </p:sp>
      <p:sp>
        <p:nvSpPr>
          <p:cNvPr id="582658"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2659"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582660" name="Rectangle 4"/>
          <p:cNvSpPr>
            <a:spLocks noChangeArrowheads="1"/>
          </p:cNvSpPr>
          <p:nvPr/>
        </p:nvSpPr>
        <p:spPr bwMode="auto">
          <a:xfrm>
            <a:off x="476250" y="27590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Use single quotes for character constants. </a:t>
            </a:r>
            <a:br>
              <a:rPr lang="en-US" altLang="ko-KR">
                <a:ea typeface="굴림" charset="-127"/>
              </a:rPr>
            </a:br>
            <a:r>
              <a:rPr lang="en-US" altLang="ko-KR">
                <a:ea typeface="굴림" charset="-127"/>
              </a:rPr>
              <a:t>Use double quotes for string constants.</a:t>
            </a:r>
          </a:p>
        </p:txBody>
      </p:sp>
      <p:sp>
        <p:nvSpPr>
          <p:cNvPr id="582661"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E398FD0-39EB-42E1-B949-B0A104F68D1C}" type="slidenum">
              <a:rPr lang="en-US" altLang="ko-KR"/>
              <a:pPr/>
              <a:t>44</a:t>
            </a:fld>
            <a:endParaRPr lang="en-US" altLang="ko-KR"/>
          </a:p>
        </p:txBody>
      </p:sp>
      <p:sp>
        <p:nvSpPr>
          <p:cNvPr id="545794" name="Text Box 2"/>
          <p:cNvSpPr txBox="1">
            <a:spLocks noChangeArrowheads="1"/>
          </p:cNvSpPr>
          <p:nvPr/>
        </p:nvSpPr>
        <p:spPr bwMode="auto">
          <a:xfrm>
            <a:off x="2286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2-3</a:t>
            </a:r>
          </a:p>
        </p:txBody>
      </p:sp>
      <p:sp>
        <p:nvSpPr>
          <p:cNvPr id="545795" name="Text Box 3"/>
          <p:cNvSpPr txBox="1">
            <a:spLocks noChangeArrowheads="1"/>
          </p:cNvSpPr>
          <p:nvPr/>
        </p:nvSpPr>
        <p:spPr bwMode="auto">
          <a:xfrm>
            <a:off x="2071215" y="506413"/>
            <a:ext cx="3394519" cy="400110"/>
          </a:xfrm>
          <a:prstGeom prst="rect">
            <a:avLst/>
          </a:prstGeom>
          <a:noFill/>
          <a:ln w="76200" algn="ctr">
            <a:noFill/>
            <a:miter lim="800000"/>
            <a:headEnd/>
            <a:tailEnd/>
          </a:ln>
          <a:effectLst/>
        </p:spPr>
        <p:txBody>
          <a:bodyPr wrap="none">
            <a:spAutoFit/>
          </a:bodyPr>
          <a:lstStyle/>
          <a:p>
            <a:pPr algn="l"/>
            <a:r>
              <a:rPr lang="en-US" altLang="ko-KR" sz="2000" dirty="0" smtClean="0">
                <a:ea typeface="굴림" charset="-127"/>
              </a:rPr>
              <a:t>Three Ways to Use Constants</a:t>
            </a:r>
            <a:endParaRPr lang="en-US" altLang="ko-KR" sz="2000" dirty="0">
              <a:ea typeface="굴림" charset="-127"/>
            </a:endParaRPr>
          </a:p>
        </p:txBody>
      </p:sp>
      <p:pic>
        <p:nvPicPr>
          <p:cNvPr id="545796" name="Picture 4"/>
          <p:cNvPicPr>
            <a:picLocks noChangeAspect="1" noChangeArrowheads="1"/>
          </p:cNvPicPr>
          <p:nvPr/>
        </p:nvPicPr>
        <p:blipFill>
          <a:blip r:embed="rId3" cstate="print"/>
          <a:srcRect/>
          <a:stretch>
            <a:fillRect/>
          </a:stretch>
        </p:blipFill>
        <p:spPr bwMode="auto">
          <a:xfrm>
            <a:off x="133350" y="874713"/>
            <a:ext cx="8858250" cy="2732087"/>
          </a:xfrm>
          <a:prstGeom prst="rect">
            <a:avLst/>
          </a:prstGeom>
          <a:noFill/>
          <a:ln w="76200" algn="ctr">
            <a:noFill/>
            <a:miter lim="800000"/>
            <a:headEnd/>
            <a:tailEnd/>
          </a:ln>
          <a:effectLst/>
        </p:spPr>
      </p:pic>
      <p:grpSp>
        <p:nvGrpSpPr>
          <p:cNvPr id="9" name="그룹 8"/>
          <p:cNvGrpSpPr/>
          <p:nvPr/>
        </p:nvGrpSpPr>
        <p:grpSpPr>
          <a:xfrm>
            <a:off x="157163" y="3530600"/>
            <a:ext cx="8812212" cy="2648922"/>
            <a:chOff x="157163" y="3530600"/>
            <a:chExt cx="8812212" cy="2648922"/>
          </a:xfrm>
        </p:grpSpPr>
        <p:pic>
          <p:nvPicPr>
            <p:cNvPr id="545797" name="Picture 5"/>
            <p:cNvPicPr>
              <a:picLocks noChangeAspect="1" noChangeArrowheads="1"/>
            </p:cNvPicPr>
            <p:nvPr/>
          </p:nvPicPr>
          <p:blipFill>
            <a:blip r:embed="rId4" cstate="print"/>
            <a:srcRect/>
            <a:stretch>
              <a:fillRect/>
            </a:stretch>
          </p:blipFill>
          <p:spPr bwMode="auto">
            <a:xfrm>
              <a:off x="157163" y="3530600"/>
              <a:ext cx="8812212" cy="2641600"/>
            </a:xfrm>
            <a:prstGeom prst="rect">
              <a:avLst/>
            </a:prstGeom>
            <a:noFill/>
            <a:ln w="76200" algn="ctr">
              <a:noFill/>
              <a:miter lim="800000"/>
              <a:headEnd/>
              <a:tailEnd/>
            </a:ln>
            <a:effectLst/>
          </p:spPr>
        </p:pic>
        <p:sp>
          <p:nvSpPr>
            <p:cNvPr id="8" name="TextBox 7"/>
            <p:cNvSpPr txBox="1"/>
            <p:nvPr/>
          </p:nvSpPr>
          <p:spPr>
            <a:xfrm>
              <a:off x="6260886" y="5840968"/>
              <a:ext cx="317715" cy="338554"/>
            </a:xfrm>
            <a:prstGeom prst="rect">
              <a:avLst/>
            </a:prstGeom>
            <a:noFill/>
          </p:spPr>
          <p:txBody>
            <a:bodyPr wrap="none" rtlCol="0">
              <a:spAutoFit/>
            </a:bodyPr>
            <a:lstStyle/>
            <a:p>
              <a:r>
                <a:rPr lang="en-US" altLang="ko-KR" sz="1600" b="0" dirty="0" smtClean="0">
                  <a:latin typeface="Century Gothic" pitchFamily="34" charset="0"/>
                  <a:cs typeface="Courier New" pitchFamily="49" charset="0"/>
                </a:rPr>
                <a:t>c</a:t>
              </a:r>
              <a:endParaRPr lang="ko-KR" altLang="en-US" sz="1600" b="0" dirty="0">
                <a:latin typeface="Century Gothic" pitchFamily="34" charset="0"/>
                <a:cs typeface="Courier New" pitchFamily="49" charset="0"/>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899D4AB-7779-4076-B5F2-929A1C70F2FE}" type="slidenum">
              <a:rPr lang="en-US" altLang="ko-KR"/>
              <a:pPr/>
              <a:t>45</a:t>
            </a:fld>
            <a:endParaRPr lang="en-US" altLang="ko-KR"/>
          </a:p>
        </p:txBody>
      </p:sp>
      <p:sp>
        <p:nvSpPr>
          <p:cNvPr id="546818" name="Text Box 2"/>
          <p:cNvSpPr txBox="1">
            <a:spLocks noChangeArrowheads="1"/>
          </p:cNvSpPr>
          <p:nvPr/>
        </p:nvSpPr>
        <p:spPr bwMode="auto">
          <a:xfrm>
            <a:off x="1524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2-3</a:t>
            </a:r>
          </a:p>
        </p:txBody>
      </p:sp>
      <p:pic>
        <p:nvPicPr>
          <p:cNvPr id="546822" name="Picture 6"/>
          <p:cNvPicPr>
            <a:picLocks noChangeAspect="1" noChangeArrowheads="1"/>
          </p:cNvPicPr>
          <p:nvPr/>
        </p:nvPicPr>
        <p:blipFill>
          <a:blip r:embed="rId3" cstate="print"/>
          <a:srcRect/>
          <a:stretch>
            <a:fillRect/>
          </a:stretch>
        </p:blipFill>
        <p:spPr bwMode="auto">
          <a:xfrm>
            <a:off x="152400" y="990600"/>
            <a:ext cx="8866188" cy="2686050"/>
          </a:xfrm>
          <a:prstGeom prst="rect">
            <a:avLst/>
          </a:prstGeom>
          <a:noFill/>
          <a:ln w="76200" algn="ctr">
            <a:noFill/>
            <a:miter lim="800000"/>
            <a:headEnd/>
            <a:tailEnd/>
          </a:ln>
          <a:effectLst/>
        </p:spPr>
      </p:pic>
      <p:sp>
        <p:nvSpPr>
          <p:cNvPr id="7" name="Text Box 3"/>
          <p:cNvSpPr txBox="1">
            <a:spLocks noChangeArrowheads="1"/>
          </p:cNvSpPr>
          <p:nvPr/>
        </p:nvSpPr>
        <p:spPr bwMode="auto">
          <a:xfrm>
            <a:off x="2071215" y="506413"/>
            <a:ext cx="4710585" cy="707886"/>
          </a:xfrm>
          <a:prstGeom prst="rect">
            <a:avLst/>
          </a:prstGeom>
          <a:noFill/>
          <a:ln w="76200" algn="ctr">
            <a:noFill/>
            <a:miter lim="800000"/>
            <a:headEnd/>
            <a:tailEnd/>
          </a:ln>
          <a:effectLst/>
        </p:spPr>
        <p:txBody>
          <a:bodyPr wrap="none">
            <a:spAutoFit/>
          </a:bodyPr>
          <a:lstStyle/>
          <a:p>
            <a:pPr algn="l"/>
            <a:r>
              <a:rPr lang="en-US" altLang="ko-KR" sz="2000" dirty="0" smtClean="0">
                <a:ea typeface="굴림" charset="-127"/>
              </a:rPr>
              <a:t>Three Ways to Use Constants </a:t>
            </a:r>
            <a:r>
              <a:rPr lang="en-US" altLang="ko-KR" sz="2000" dirty="0" smtClean="0">
                <a:solidFill>
                  <a:schemeClr val="folHlink"/>
                </a:solidFill>
                <a:ea typeface="굴림" charset="-127"/>
              </a:rPr>
              <a:t>(continued)</a:t>
            </a:r>
          </a:p>
          <a:p>
            <a:pPr algn="ctr"/>
            <a:endParaRPr lang="en-US" altLang="ko-KR" sz="2000" dirty="0">
              <a:ea typeface="굴림" charset="-127"/>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BBB426CC-0D6A-4064-AD14-E2619878FA48}" type="slidenum">
              <a:rPr lang="en-US" altLang="ko-KR"/>
              <a:pPr/>
              <a:t>46</a:t>
            </a:fld>
            <a:endParaRPr lang="en-US" altLang="ko-KR"/>
          </a:p>
        </p:txBody>
      </p:sp>
      <p:sp>
        <p:nvSpPr>
          <p:cNvPr id="50688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6883" name="Text Box 3"/>
          <p:cNvSpPr txBox="1">
            <a:spLocks noChangeArrowheads="1"/>
          </p:cNvSpPr>
          <p:nvPr/>
        </p:nvSpPr>
        <p:spPr bwMode="auto">
          <a:xfrm>
            <a:off x="228600" y="304800"/>
            <a:ext cx="4387850" cy="701675"/>
          </a:xfrm>
          <a:prstGeom prst="rect">
            <a:avLst/>
          </a:prstGeom>
          <a:noFill/>
          <a:ln w="9525">
            <a:noFill/>
            <a:miter lim="800000"/>
            <a:headEnd/>
            <a:tailEnd/>
          </a:ln>
          <a:effectLst/>
        </p:spPr>
        <p:txBody>
          <a:bodyPr wrap="none">
            <a:spAutoFit/>
          </a:bodyPr>
          <a:lstStyle/>
          <a:p>
            <a:pPr algn="l"/>
            <a:r>
              <a:rPr lang="en-US" altLang="ko-KR" sz="4000" dirty="0">
                <a:latin typeface="Arial" charset="0"/>
                <a:ea typeface="굴림" charset="-127"/>
              </a:rPr>
              <a:t>2-7   </a:t>
            </a:r>
            <a:r>
              <a:rPr lang="en-US" altLang="ko-KR" sz="4000" dirty="0" err="1">
                <a:latin typeface="Arial" charset="0"/>
                <a:ea typeface="굴림" charset="-127"/>
              </a:rPr>
              <a:t>Input/Output</a:t>
            </a:r>
            <a:endParaRPr lang="en-US" altLang="ko-KR" sz="4000" dirty="0">
              <a:latin typeface="Arial" charset="0"/>
              <a:ea typeface="굴림" charset="-127"/>
            </a:endParaRPr>
          </a:p>
        </p:txBody>
      </p:sp>
      <p:sp>
        <p:nvSpPr>
          <p:cNvPr id="50688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6885" name="Rectangle 5"/>
          <p:cNvSpPr>
            <a:spLocks noChangeArrowheads="1"/>
          </p:cNvSpPr>
          <p:nvPr/>
        </p:nvSpPr>
        <p:spPr bwMode="auto">
          <a:xfrm>
            <a:off x="304800" y="1377950"/>
            <a:ext cx="84582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Although our programs have implicitly shown how to print messages, we have not formally discussed how we use C facilities to input and output data. We devote two chapters, Chapter 7 and 13, to fully explain the C input/output facilities and how to use them. In this section, we describe simple input and output formatting.</a:t>
            </a:r>
          </a:p>
        </p:txBody>
      </p:sp>
      <p:sp>
        <p:nvSpPr>
          <p:cNvPr id="506886" name="Rectangle 6"/>
          <p:cNvSpPr>
            <a:spLocks noChangeArrowheads="1"/>
          </p:cNvSpPr>
          <p:nvPr/>
        </p:nvSpPr>
        <p:spPr bwMode="auto">
          <a:xfrm>
            <a:off x="304800" y="506095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Streams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Formatting Input/Output</a:t>
            </a:r>
            <a:endParaRPr lang="en-US" altLang="ko-KR">
              <a:solidFill>
                <a:schemeClr val="hlink"/>
              </a:solidFill>
              <a:ea typeface="굴림" charset="-127"/>
            </a:endParaRPr>
          </a:p>
        </p:txBody>
      </p:sp>
      <p:sp>
        <p:nvSpPr>
          <p:cNvPr id="506887" name="Text Box 7"/>
          <p:cNvSpPr txBox="1">
            <a:spLocks noChangeArrowheads="1"/>
          </p:cNvSpPr>
          <p:nvPr/>
        </p:nvSpPr>
        <p:spPr bwMode="auto">
          <a:xfrm>
            <a:off x="317500" y="45847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9C4DA7E-95B2-4187-8332-14FF4964BAEC}" type="slidenum">
              <a:rPr lang="en-US" altLang="ko-KR"/>
              <a:pPr/>
              <a:t>47</a:t>
            </a:fld>
            <a:endParaRPr lang="en-US" altLang="ko-KR"/>
          </a:p>
        </p:txBody>
      </p:sp>
      <p:sp>
        <p:nvSpPr>
          <p:cNvPr id="583682"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3684" name="Rectangle 4"/>
          <p:cNvSpPr>
            <a:spLocks noChangeArrowheads="1"/>
          </p:cNvSpPr>
          <p:nvPr/>
        </p:nvSpPr>
        <p:spPr bwMode="auto">
          <a:xfrm>
            <a:off x="476250" y="2759075"/>
            <a:ext cx="8077200" cy="155257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 terminal keyboard and monitor can be associated </a:t>
            </a:r>
            <a:br>
              <a:rPr lang="en-US" altLang="ko-KR">
                <a:ea typeface="굴림" charset="-127"/>
              </a:rPr>
            </a:br>
            <a:r>
              <a:rPr lang="en-US" altLang="ko-KR">
                <a:ea typeface="굴림" charset="-127"/>
              </a:rPr>
              <a:t>only with a text stream.  A keyboard is a source </a:t>
            </a:r>
          </a:p>
          <a:p>
            <a:pPr algn="ctr"/>
            <a:r>
              <a:rPr lang="en-US" altLang="ko-KR">
                <a:ea typeface="굴림" charset="-127"/>
              </a:rPr>
              <a:t>for a text stream; a monitor is a destination </a:t>
            </a:r>
          </a:p>
          <a:p>
            <a:pPr algn="ctr"/>
            <a:r>
              <a:rPr lang="en-US" altLang="ko-KR">
                <a:ea typeface="굴림" charset="-127"/>
              </a:rPr>
              <a:t>for a text stream.</a:t>
            </a:r>
          </a:p>
        </p:txBody>
      </p:sp>
      <p:sp>
        <p:nvSpPr>
          <p:cNvPr id="583685"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
        <p:nvSpPr>
          <p:cNvPr id="583686" name="Line 6"/>
          <p:cNvSpPr>
            <a:spLocks noChangeShapeType="1"/>
          </p:cNvSpPr>
          <p:nvPr/>
        </p:nvSpPr>
        <p:spPr bwMode="auto">
          <a:xfrm>
            <a:off x="457200" y="4419600"/>
            <a:ext cx="8153400" cy="0"/>
          </a:xfrm>
          <a:prstGeom prst="line">
            <a:avLst/>
          </a:prstGeom>
          <a:noFill/>
          <a:ln w="76200">
            <a:solidFill>
              <a:srgbClr val="009900"/>
            </a:solidFill>
            <a:round/>
            <a:headEnd/>
            <a:tailEnd/>
          </a:ln>
          <a:effectLst/>
        </p:spPr>
        <p:txBody>
          <a:bodyPr/>
          <a:lstStyle/>
          <a:p>
            <a:endParaRPr lang="ko-KR"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1D04F42-09EF-4492-AF82-BF6191B940DF}" type="slidenum">
              <a:rPr lang="en-US" altLang="ko-KR"/>
              <a:pPr/>
              <a:t>48</a:t>
            </a:fld>
            <a:endParaRPr lang="en-US" altLang="ko-KR"/>
          </a:p>
        </p:txBody>
      </p:sp>
      <p:sp>
        <p:nvSpPr>
          <p:cNvPr id="52429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4291" name="Rectangle 3"/>
          <p:cNvSpPr>
            <a:spLocks noChangeArrowheads="1"/>
          </p:cNvSpPr>
          <p:nvPr/>
        </p:nvSpPr>
        <p:spPr bwMode="auto">
          <a:xfrm>
            <a:off x="152400" y="5791200"/>
            <a:ext cx="44640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2-15</a:t>
            </a:r>
            <a:r>
              <a:rPr lang="en-US" altLang="ko-KR" sz="2000">
                <a:ea typeface="굴림" charset="-127"/>
              </a:rPr>
              <a:t>  Stream Physical Devices</a:t>
            </a:r>
          </a:p>
        </p:txBody>
      </p:sp>
      <p:grpSp>
        <p:nvGrpSpPr>
          <p:cNvPr id="2" name="Group 4"/>
          <p:cNvGrpSpPr>
            <a:grpSpLocks/>
          </p:cNvGrpSpPr>
          <p:nvPr/>
        </p:nvGrpSpPr>
        <p:grpSpPr bwMode="auto">
          <a:xfrm>
            <a:off x="228600" y="252413"/>
            <a:ext cx="8610600" cy="5995987"/>
            <a:chOff x="336" y="159"/>
            <a:chExt cx="5232" cy="3777"/>
          </a:xfrm>
        </p:grpSpPr>
        <p:sp>
          <p:nvSpPr>
            <p:cNvPr id="52429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429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429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4299" name="Picture 11"/>
          <p:cNvPicPr>
            <a:picLocks noChangeAspect="1" noChangeArrowheads="1"/>
          </p:cNvPicPr>
          <p:nvPr/>
        </p:nvPicPr>
        <p:blipFill>
          <a:blip r:embed="rId3" cstate="print"/>
          <a:srcRect/>
          <a:stretch>
            <a:fillRect/>
          </a:stretch>
        </p:blipFill>
        <p:spPr bwMode="auto">
          <a:xfrm>
            <a:off x="304800" y="1447800"/>
            <a:ext cx="8683625" cy="3629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169E08A-C5AF-401D-BF9F-F5A35F94D568}" type="slidenum">
              <a:rPr lang="en-US" altLang="ko-KR"/>
              <a:pPr/>
              <a:t>49</a:t>
            </a:fld>
            <a:endParaRPr lang="en-US" altLang="ko-KR"/>
          </a:p>
        </p:txBody>
      </p:sp>
      <p:sp>
        <p:nvSpPr>
          <p:cNvPr id="52531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5315" name="Rectangle 3"/>
          <p:cNvSpPr>
            <a:spLocks noChangeArrowheads="1"/>
          </p:cNvSpPr>
          <p:nvPr/>
        </p:nvSpPr>
        <p:spPr bwMode="auto">
          <a:xfrm>
            <a:off x="152400" y="5791200"/>
            <a:ext cx="48879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2-16</a:t>
            </a:r>
            <a:r>
              <a:rPr lang="en-US" altLang="ko-KR" sz="2000">
                <a:ea typeface="굴림" charset="-127"/>
              </a:rPr>
              <a:t>  Output Formatting Concept</a:t>
            </a:r>
          </a:p>
        </p:txBody>
      </p:sp>
      <p:grpSp>
        <p:nvGrpSpPr>
          <p:cNvPr id="2" name="Group 4"/>
          <p:cNvGrpSpPr>
            <a:grpSpLocks/>
          </p:cNvGrpSpPr>
          <p:nvPr/>
        </p:nvGrpSpPr>
        <p:grpSpPr bwMode="auto">
          <a:xfrm>
            <a:off x="228600" y="252413"/>
            <a:ext cx="8610600" cy="5995987"/>
            <a:chOff x="336" y="159"/>
            <a:chExt cx="5232" cy="3777"/>
          </a:xfrm>
        </p:grpSpPr>
        <p:sp>
          <p:nvSpPr>
            <p:cNvPr id="52531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531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531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5322" name="Picture 10"/>
          <p:cNvPicPr>
            <a:picLocks noChangeAspect="1" noChangeArrowheads="1"/>
          </p:cNvPicPr>
          <p:nvPr/>
        </p:nvPicPr>
        <p:blipFill>
          <a:blip r:embed="rId3" cstate="print"/>
          <a:srcRect/>
          <a:stretch>
            <a:fillRect/>
          </a:stretch>
        </p:blipFill>
        <p:spPr bwMode="auto">
          <a:xfrm>
            <a:off x="76200" y="2344738"/>
            <a:ext cx="8829675" cy="21510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DCA42DA-C65A-4D81-B942-F8449FB436E3}" type="slidenum">
              <a:rPr lang="en-US" altLang="ko-KR"/>
              <a:pPr/>
              <a:t>5</a:t>
            </a:fld>
            <a:endParaRPr lang="en-US" altLang="ko-KR"/>
          </a:p>
        </p:txBody>
      </p:sp>
      <p:sp>
        <p:nvSpPr>
          <p:cNvPr id="51097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0979" name="Rectangle 3"/>
          <p:cNvSpPr>
            <a:spLocks noChangeArrowheads="1"/>
          </p:cNvSpPr>
          <p:nvPr/>
        </p:nvSpPr>
        <p:spPr bwMode="auto">
          <a:xfrm>
            <a:off x="152400" y="5791200"/>
            <a:ext cx="44942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2-2</a:t>
            </a:r>
            <a:r>
              <a:rPr lang="en-US" altLang="ko-KR" sz="2000">
                <a:ea typeface="굴림" charset="-127"/>
              </a:rPr>
              <a:t>  Structure of a C Program</a:t>
            </a:r>
          </a:p>
        </p:txBody>
      </p:sp>
      <p:grpSp>
        <p:nvGrpSpPr>
          <p:cNvPr id="510980" name="Group 4"/>
          <p:cNvGrpSpPr>
            <a:grpSpLocks/>
          </p:cNvGrpSpPr>
          <p:nvPr/>
        </p:nvGrpSpPr>
        <p:grpSpPr bwMode="auto">
          <a:xfrm>
            <a:off x="228600" y="252413"/>
            <a:ext cx="8610600" cy="5995987"/>
            <a:chOff x="336" y="159"/>
            <a:chExt cx="5232" cy="3777"/>
          </a:xfrm>
        </p:grpSpPr>
        <p:sp>
          <p:nvSpPr>
            <p:cNvPr id="51098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098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098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0985" name="Picture 9"/>
          <p:cNvPicPr>
            <a:picLocks noChangeAspect="1" noChangeArrowheads="1"/>
          </p:cNvPicPr>
          <p:nvPr/>
        </p:nvPicPr>
        <p:blipFill>
          <a:blip r:embed="rId3" cstate="print"/>
          <a:srcRect/>
          <a:stretch>
            <a:fillRect/>
          </a:stretch>
        </p:blipFill>
        <p:spPr bwMode="auto">
          <a:xfrm>
            <a:off x="1108075" y="533400"/>
            <a:ext cx="5978525" cy="5222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8C2F0AC-0576-4D54-9C04-ABE2759D59E5}" type="slidenum">
              <a:rPr lang="en-US" altLang="ko-KR"/>
              <a:pPr/>
              <a:t>50</a:t>
            </a:fld>
            <a:endParaRPr lang="en-US" altLang="ko-KR"/>
          </a:p>
        </p:txBody>
      </p:sp>
      <p:sp>
        <p:nvSpPr>
          <p:cNvPr id="52633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6339" name="Rectangle 3"/>
          <p:cNvSpPr>
            <a:spLocks noChangeArrowheads="1"/>
          </p:cNvSpPr>
          <p:nvPr/>
        </p:nvSpPr>
        <p:spPr bwMode="auto">
          <a:xfrm>
            <a:off x="152400" y="5791200"/>
            <a:ext cx="57959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2-17</a:t>
            </a:r>
            <a:r>
              <a:rPr lang="en-US" altLang="ko-KR" sz="2000">
                <a:ea typeface="굴림" charset="-127"/>
              </a:rPr>
              <a:t>  Output Stream Formatting Example</a:t>
            </a:r>
          </a:p>
        </p:txBody>
      </p:sp>
      <p:grpSp>
        <p:nvGrpSpPr>
          <p:cNvPr id="2" name="Group 4"/>
          <p:cNvGrpSpPr>
            <a:grpSpLocks/>
          </p:cNvGrpSpPr>
          <p:nvPr/>
        </p:nvGrpSpPr>
        <p:grpSpPr bwMode="auto">
          <a:xfrm>
            <a:off x="228600" y="252413"/>
            <a:ext cx="8610600" cy="5995987"/>
            <a:chOff x="336" y="159"/>
            <a:chExt cx="5232" cy="3777"/>
          </a:xfrm>
        </p:grpSpPr>
        <p:sp>
          <p:nvSpPr>
            <p:cNvPr id="52634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634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634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6345" name="Picture 9"/>
          <p:cNvPicPr>
            <a:picLocks noChangeAspect="1" noChangeArrowheads="1"/>
          </p:cNvPicPr>
          <p:nvPr/>
        </p:nvPicPr>
        <p:blipFill>
          <a:blip r:embed="rId3" cstate="print"/>
          <a:srcRect/>
          <a:stretch>
            <a:fillRect/>
          </a:stretch>
        </p:blipFill>
        <p:spPr bwMode="auto">
          <a:xfrm>
            <a:off x="161925" y="1041400"/>
            <a:ext cx="8829675" cy="43688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DBCA28E-EFCD-4BA2-83B4-8501759F9446}" type="slidenum">
              <a:rPr lang="en-US" altLang="ko-KR"/>
              <a:pPr/>
              <a:t>51</a:t>
            </a:fld>
            <a:endParaRPr lang="en-US" altLang="ko-KR"/>
          </a:p>
        </p:txBody>
      </p:sp>
      <p:sp>
        <p:nvSpPr>
          <p:cNvPr id="52736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7363" name="Rectangle 3"/>
          <p:cNvSpPr>
            <a:spLocks noChangeArrowheads="1"/>
          </p:cNvSpPr>
          <p:nvPr/>
        </p:nvSpPr>
        <p:spPr bwMode="auto">
          <a:xfrm>
            <a:off x="152400" y="5791200"/>
            <a:ext cx="45275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2-18</a:t>
            </a:r>
            <a:r>
              <a:rPr lang="en-US" altLang="ko-KR" sz="2000">
                <a:ea typeface="굴림" charset="-127"/>
              </a:rPr>
              <a:t>  Conversion Specification</a:t>
            </a:r>
          </a:p>
        </p:txBody>
      </p:sp>
      <p:grpSp>
        <p:nvGrpSpPr>
          <p:cNvPr id="2" name="Group 4"/>
          <p:cNvGrpSpPr>
            <a:grpSpLocks/>
          </p:cNvGrpSpPr>
          <p:nvPr/>
        </p:nvGrpSpPr>
        <p:grpSpPr bwMode="auto">
          <a:xfrm>
            <a:off x="228600" y="252413"/>
            <a:ext cx="8610600" cy="5995987"/>
            <a:chOff x="336" y="159"/>
            <a:chExt cx="5232" cy="3777"/>
          </a:xfrm>
        </p:grpSpPr>
        <p:sp>
          <p:nvSpPr>
            <p:cNvPr id="52736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736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736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7369" name="Picture 9"/>
          <p:cNvPicPr>
            <a:picLocks noChangeAspect="1" noChangeArrowheads="1"/>
          </p:cNvPicPr>
          <p:nvPr/>
        </p:nvPicPr>
        <p:blipFill>
          <a:blip r:embed="rId3" cstate="print"/>
          <a:srcRect/>
          <a:stretch>
            <a:fillRect/>
          </a:stretch>
        </p:blipFill>
        <p:spPr bwMode="auto">
          <a:xfrm>
            <a:off x="584200" y="2568575"/>
            <a:ext cx="7569200" cy="10334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F5B28A9-F2C1-438A-ACF2-1BD13760F651}" type="slidenum">
              <a:rPr lang="en-US" altLang="ko-KR"/>
              <a:pPr/>
              <a:t>52</a:t>
            </a:fld>
            <a:endParaRPr lang="en-US" altLang="ko-KR"/>
          </a:p>
        </p:txBody>
      </p:sp>
      <p:sp>
        <p:nvSpPr>
          <p:cNvPr id="570371" name="Text Box 3"/>
          <p:cNvSpPr txBox="1">
            <a:spLocks noChangeArrowheads="1"/>
          </p:cNvSpPr>
          <p:nvPr/>
        </p:nvSpPr>
        <p:spPr bwMode="auto">
          <a:xfrm>
            <a:off x="112713" y="5486400"/>
            <a:ext cx="1397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2-10</a:t>
            </a:r>
          </a:p>
        </p:txBody>
      </p:sp>
      <p:sp>
        <p:nvSpPr>
          <p:cNvPr id="570372" name="Text Box 4"/>
          <p:cNvSpPr txBox="1">
            <a:spLocks noChangeArrowheads="1"/>
          </p:cNvSpPr>
          <p:nvPr/>
        </p:nvSpPr>
        <p:spPr bwMode="auto">
          <a:xfrm>
            <a:off x="1627188" y="5486400"/>
            <a:ext cx="29686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Format Codes for Output</a:t>
            </a:r>
          </a:p>
        </p:txBody>
      </p:sp>
      <p:pic>
        <p:nvPicPr>
          <p:cNvPr id="570376" name="Picture 8"/>
          <p:cNvPicPr>
            <a:picLocks noChangeAspect="1" noChangeArrowheads="1"/>
          </p:cNvPicPr>
          <p:nvPr/>
        </p:nvPicPr>
        <p:blipFill>
          <a:blip r:embed="rId3" cstate="print"/>
          <a:srcRect/>
          <a:stretch>
            <a:fillRect/>
          </a:stretch>
        </p:blipFill>
        <p:spPr bwMode="auto">
          <a:xfrm>
            <a:off x="112713" y="839788"/>
            <a:ext cx="8802687" cy="46466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E7DBF3E-8D54-4F6E-AD37-8AA0AEF3E14C}" type="slidenum">
              <a:rPr lang="en-US" altLang="ko-KR"/>
              <a:pPr/>
              <a:t>53</a:t>
            </a:fld>
            <a:endParaRPr lang="en-US" altLang="ko-KR"/>
          </a:p>
        </p:txBody>
      </p:sp>
      <p:sp>
        <p:nvSpPr>
          <p:cNvPr id="571395" name="Text Box 3"/>
          <p:cNvSpPr txBox="1">
            <a:spLocks noChangeArrowheads="1"/>
          </p:cNvSpPr>
          <p:nvPr/>
        </p:nvSpPr>
        <p:spPr bwMode="auto">
          <a:xfrm>
            <a:off x="88900" y="5775325"/>
            <a:ext cx="1397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2-11</a:t>
            </a:r>
          </a:p>
        </p:txBody>
      </p:sp>
      <p:sp>
        <p:nvSpPr>
          <p:cNvPr id="571396" name="Text Box 4"/>
          <p:cNvSpPr txBox="1">
            <a:spLocks noChangeArrowheads="1"/>
          </p:cNvSpPr>
          <p:nvPr/>
        </p:nvSpPr>
        <p:spPr bwMode="auto">
          <a:xfrm>
            <a:off x="1530350" y="5775325"/>
            <a:ext cx="28892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Flag Formatting Options</a:t>
            </a:r>
          </a:p>
        </p:txBody>
      </p:sp>
      <p:pic>
        <p:nvPicPr>
          <p:cNvPr id="571398" name="Picture 6"/>
          <p:cNvPicPr>
            <a:picLocks noChangeAspect="1" noChangeArrowheads="1"/>
          </p:cNvPicPr>
          <p:nvPr/>
        </p:nvPicPr>
        <p:blipFill>
          <a:blip r:embed="rId3" cstate="print"/>
          <a:srcRect/>
          <a:stretch>
            <a:fillRect/>
          </a:stretch>
        </p:blipFill>
        <p:spPr bwMode="auto">
          <a:xfrm>
            <a:off x="152400" y="554038"/>
            <a:ext cx="8839200" cy="5313362"/>
          </a:xfrm>
          <a:prstGeom prst="rect">
            <a:avLst/>
          </a:prstGeom>
          <a:noFill/>
          <a:ln w="76200" algn="ctr">
            <a:noFill/>
            <a:miter lim="800000"/>
            <a:headEnd/>
            <a:tailEnd/>
          </a:ln>
          <a:effectLst/>
        </p:spPr>
      </p:pic>
      <p:sp>
        <p:nvSpPr>
          <p:cNvPr id="7" name="TextBox 6"/>
          <p:cNvSpPr txBox="1"/>
          <p:nvPr/>
        </p:nvSpPr>
        <p:spPr>
          <a:xfrm>
            <a:off x="4038600" y="5105400"/>
            <a:ext cx="1143000" cy="461665"/>
          </a:xfrm>
          <a:prstGeom prst="rect">
            <a:avLst/>
          </a:prstGeom>
          <a:solidFill>
            <a:schemeClr val="bg1"/>
          </a:solidFill>
        </p:spPr>
        <p:txBody>
          <a:bodyPr wrap="square" rtlCol="0" anchor="ctr">
            <a:spAutoFit/>
          </a:bodyPr>
          <a:lstStyle/>
          <a:p>
            <a:pPr algn="ctr"/>
            <a:r>
              <a:rPr lang="en-US" altLang="ko-KR" dirty="0" smtClean="0"/>
              <a:t>Space</a:t>
            </a:r>
            <a:endParaRPr lang="ko-KR"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54</a:t>
            </a:fld>
            <a:endParaRPr lang="en-US" altLang="ko-KR"/>
          </a:p>
        </p:txBody>
      </p:sp>
      <p:graphicFrame>
        <p:nvGraphicFramePr>
          <p:cNvPr id="6" name="표 5"/>
          <p:cNvGraphicFramePr>
            <a:graphicFrameLocks noGrp="1"/>
          </p:cNvGraphicFramePr>
          <p:nvPr/>
        </p:nvGraphicFramePr>
        <p:xfrm>
          <a:off x="914400" y="1295400"/>
          <a:ext cx="6858000" cy="4084320"/>
        </p:xfrm>
        <a:graphic>
          <a:graphicData uri="http://schemas.openxmlformats.org/drawingml/2006/table">
            <a:tbl>
              <a:tblPr firstRow="1" bandRow="1">
                <a:tableStyleId>{9D7B26C5-4107-4FEC-AEDC-1716B250A1EF}</a:tableStyleId>
              </a:tblPr>
              <a:tblGrid>
                <a:gridCol w="3810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38100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nl-NL" altLang="ko-KR" sz="2000" b="0" dirty="0" smtClean="0">
                          <a:latin typeface="Courier New" pitchFamily="49" charset="0"/>
                          <a:ea typeface="+mn-ea"/>
                          <a:cs typeface="Courier New" pitchFamily="49" charset="0"/>
                        </a:rPr>
                        <a:t>printf("%d%c%f", 23, 'z', 4.1);</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latin typeface="Courier New" pitchFamily="49" charset="0"/>
                          <a:ea typeface="+mn-ea"/>
                          <a:cs typeface="Courier New" pitchFamily="49" charset="0"/>
                        </a:rPr>
                        <a:t>23z4.100000</a:t>
                      </a: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nl-NL" altLang="ko-KR" sz="2000" b="0" kern="1200" dirty="0" smtClean="0">
                          <a:latin typeface="Courier New" pitchFamily="49" charset="0"/>
                          <a:ea typeface="+mn-ea"/>
                          <a:cs typeface="Courier New" pitchFamily="49" charset="0"/>
                        </a:rPr>
                        <a:t>printf("%d %c %f", 23, 'z', 4.1);</a:t>
                      </a: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smtClean="0">
                          <a:latin typeface="Courier New" pitchFamily="49" charset="0"/>
                          <a:ea typeface="+mn-ea"/>
                          <a:cs typeface="Courier New" pitchFamily="49" charset="0"/>
                        </a:rPr>
                        <a:t>23 z 4.100000</a:t>
                      </a:r>
                      <a:endParaRPr lang="en-US" altLang="ko-KR" sz="2000" b="0" kern="120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2000" b="0" kern="120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3.</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buNone/>
                      </a:pPr>
                      <a:r>
                        <a:rPr lang="pt-BR" altLang="ko-KR" sz="2000" b="0" dirty="0" smtClean="0">
                          <a:latin typeface="Courier New" pitchFamily="49" charset="0"/>
                          <a:ea typeface="+mn-ea"/>
                          <a:cs typeface="Courier New" pitchFamily="49" charset="0"/>
                        </a:rPr>
                        <a:t>int num1 = 23;</a:t>
                      </a:r>
                    </a:p>
                    <a:p>
                      <a:pPr>
                        <a:buNone/>
                      </a:pPr>
                      <a:r>
                        <a:rPr lang="pt-BR" altLang="ko-KR" sz="2000" b="0" dirty="0" smtClean="0">
                          <a:latin typeface="Courier New" pitchFamily="49" charset="0"/>
                          <a:ea typeface="+mn-ea"/>
                          <a:cs typeface="Courier New" pitchFamily="49" charset="0"/>
                        </a:rPr>
                        <a:t>char zee = 'z';</a:t>
                      </a:r>
                    </a:p>
                    <a:p>
                      <a:pPr>
                        <a:buNone/>
                      </a:pPr>
                      <a:r>
                        <a:rPr lang="pt-BR" altLang="ko-KR" sz="2000" b="0" dirty="0" smtClean="0">
                          <a:latin typeface="Courier New" pitchFamily="49" charset="0"/>
                          <a:ea typeface="+mn-ea"/>
                          <a:cs typeface="Courier New" pitchFamily="49" charset="0"/>
                        </a:rPr>
                        <a:t>float num2 = 4.1;</a:t>
                      </a:r>
                    </a:p>
                    <a:p>
                      <a:pPr>
                        <a:buNone/>
                      </a:pPr>
                      <a:r>
                        <a:rPr lang="pt-BR" altLang="ko-KR" sz="2000" b="0" dirty="0" smtClean="0">
                          <a:latin typeface="Courier New" pitchFamily="49" charset="0"/>
                          <a:ea typeface="+mn-ea"/>
                          <a:cs typeface="Courier New" pitchFamily="49" charset="0"/>
                        </a:rPr>
                        <a:t>printf("%d %c %f", num1, zee, num2);</a:t>
                      </a:r>
                      <a:endParaRPr lang="en-US" altLang="ko-KR" sz="2000" b="0" dirty="0" smtClean="0">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smtClean="0">
                          <a:latin typeface="Courier New" pitchFamily="49" charset="0"/>
                          <a:ea typeface="+mn-ea"/>
                          <a:cs typeface="Courier New" pitchFamily="49" charset="0"/>
                        </a:rPr>
                        <a:t>23 z 4.100000</a:t>
                      </a:r>
                      <a:endParaRPr lang="en-US" altLang="ko-KR" sz="2000" b="0" kern="120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55</a:t>
            </a:fld>
            <a:endParaRPr lang="en-US" altLang="ko-KR"/>
          </a:p>
        </p:txBody>
      </p:sp>
      <p:graphicFrame>
        <p:nvGraphicFramePr>
          <p:cNvPr id="6" name="표 5"/>
          <p:cNvGraphicFramePr>
            <a:graphicFrameLocks noGrp="1"/>
          </p:cNvGraphicFramePr>
          <p:nvPr/>
        </p:nvGraphicFramePr>
        <p:xfrm>
          <a:off x="914400" y="1295400"/>
          <a:ext cx="7848600" cy="5303520"/>
        </p:xfrm>
        <a:graphic>
          <a:graphicData uri="http://schemas.openxmlformats.org/drawingml/2006/table">
            <a:tbl>
              <a:tblPr firstRow="1" bandRow="1">
                <a:tableStyleId>{9D7B26C5-4107-4FEC-AEDC-1716B250A1EF}</a:tableStyleId>
              </a:tblPr>
              <a:tblGrid>
                <a:gridCol w="436033">
                  <a:extLst>
                    <a:ext uri="{9D8B030D-6E8A-4147-A177-3AD203B41FA5}">
                      <a16:colId xmlns:a16="http://schemas.microsoft.com/office/drawing/2014/main" val="20000"/>
                    </a:ext>
                  </a:extLst>
                </a:gridCol>
                <a:gridCol w="7412567">
                  <a:extLst>
                    <a:ext uri="{9D8B030D-6E8A-4147-A177-3AD203B41FA5}">
                      <a16:colId xmlns:a16="http://schemas.microsoft.com/office/drawing/2014/main" val="20001"/>
                    </a:ext>
                  </a:extLst>
                </a:gridCol>
              </a:tblGrid>
              <a:tr h="38100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4.</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a:t>
                      </a:r>
                      <a:r>
                        <a:rPr lang="en-US" altLang="ko-KR" sz="2000" b="0" dirty="0" err="1" smtClean="0">
                          <a:solidFill>
                            <a:schemeClr val="tx1"/>
                          </a:solidFill>
                          <a:latin typeface="Courier New" pitchFamily="49" charset="0"/>
                          <a:ea typeface="+mn-ea"/>
                          <a:cs typeface="Courier New" pitchFamily="49" charset="0"/>
                        </a:rPr>
                        <a:t>t%c</a:t>
                      </a:r>
                      <a:r>
                        <a:rPr lang="en-US" altLang="ko-KR" sz="2000" b="0" dirty="0" smtClean="0">
                          <a:solidFill>
                            <a:schemeClr val="tx1"/>
                          </a:solidFill>
                          <a:latin typeface="Courier New" pitchFamily="49" charset="0"/>
                          <a:ea typeface="+mn-ea"/>
                          <a:cs typeface="Courier New" pitchFamily="49" charset="0"/>
                        </a:rPr>
                        <a:t>\t%5.1f\n", 23, 'z', 14.2);</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a:t>
                      </a:r>
                      <a:r>
                        <a:rPr lang="en-US" altLang="ko-KR" sz="2000" b="0" dirty="0" err="1" smtClean="0">
                          <a:solidFill>
                            <a:schemeClr val="tx1"/>
                          </a:solidFill>
                          <a:latin typeface="Courier New" pitchFamily="49" charset="0"/>
                          <a:ea typeface="+mn-ea"/>
                          <a:cs typeface="Courier New" pitchFamily="49" charset="0"/>
                        </a:rPr>
                        <a:t>t%c</a:t>
                      </a:r>
                      <a:r>
                        <a:rPr lang="en-US" altLang="ko-KR" sz="2000" b="0" dirty="0" smtClean="0">
                          <a:solidFill>
                            <a:schemeClr val="tx1"/>
                          </a:solidFill>
                          <a:latin typeface="Courier New" pitchFamily="49" charset="0"/>
                          <a:ea typeface="+mn-ea"/>
                          <a:cs typeface="Courier New" pitchFamily="49" charset="0"/>
                        </a:rPr>
                        <a:t>\t%5.1f\n", 107, 'A', 53.6);</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a:t>
                      </a:r>
                      <a:r>
                        <a:rPr lang="en-US" altLang="ko-KR" sz="2000" b="0" dirty="0" err="1" smtClean="0">
                          <a:solidFill>
                            <a:schemeClr val="tx1"/>
                          </a:solidFill>
                          <a:latin typeface="Courier New" pitchFamily="49" charset="0"/>
                          <a:ea typeface="+mn-ea"/>
                          <a:cs typeface="Courier New" pitchFamily="49" charset="0"/>
                        </a:rPr>
                        <a:t>t%c</a:t>
                      </a:r>
                      <a:r>
                        <a:rPr lang="en-US" altLang="ko-KR" sz="2000" b="0" dirty="0" smtClean="0">
                          <a:solidFill>
                            <a:schemeClr val="tx1"/>
                          </a:solidFill>
                          <a:latin typeface="Courier New" pitchFamily="49" charset="0"/>
                          <a:ea typeface="+mn-ea"/>
                          <a:cs typeface="Courier New" pitchFamily="49" charset="0"/>
                        </a:rPr>
                        <a:t>\t%5.1f\n", 1754, 'F', 122.0);</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a:t>
                      </a:r>
                      <a:r>
                        <a:rPr lang="en-US" altLang="ko-KR" sz="2000" b="0" dirty="0" err="1" smtClean="0">
                          <a:solidFill>
                            <a:schemeClr val="tx1"/>
                          </a:solidFill>
                          <a:latin typeface="Courier New" pitchFamily="49" charset="0"/>
                          <a:ea typeface="+mn-ea"/>
                          <a:cs typeface="Courier New" pitchFamily="49" charset="0"/>
                        </a:rPr>
                        <a:t>t%c</a:t>
                      </a:r>
                      <a:r>
                        <a:rPr lang="en-US" altLang="ko-KR" sz="2000" b="0" dirty="0" smtClean="0">
                          <a:solidFill>
                            <a:schemeClr val="tx1"/>
                          </a:solidFill>
                          <a:latin typeface="Courier New" pitchFamily="49" charset="0"/>
                          <a:ea typeface="+mn-ea"/>
                          <a:cs typeface="Courier New" pitchFamily="49" charset="0"/>
                        </a:rPr>
                        <a:t>\t%5.1f\n", 3, 'P', 0.1);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pl-PL" altLang="ko-KR" sz="2000" b="0" dirty="0" smtClean="0">
                          <a:solidFill>
                            <a:schemeClr val="tx1"/>
                          </a:solidFill>
                          <a:latin typeface="Courier New" pitchFamily="49" charset="0"/>
                          <a:ea typeface="+mn-ea"/>
                          <a:cs typeface="Courier New" pitchFamily="49" charset="0"/>
                        </a:rPr>
                        <a:t>23      z        14.2</a:t>
                      </a:r>
                    </a:p>
                    <a:p>
                      <a:pPr marL="0" marR="0" indent="0" algn="l" defTabSz="914400" rtl="0" eaLnBrk="1" fontAlgn="auto" latinLnBrk="1" hangingPunct="1">
                        <a:lnSpc>
                          <a:spcPct val="100000"/>
                        </a:lnSpc>
                        <a:spcBef>
                          <a:spcPts val="0"/>
                        </a:spcBef>
                        <a:spcAft>
                          <a:spcPts val="0"/>
                        </a:spcAft>
                        <a:buClrTx/>
                        <a:buSzTx/>
                        <a:buFontTx/>
                        <a:buNone/>
                        <a:tabLst/>
                        <a:defRPr/>
                      </a:pPr>
                      <a:r>
                        <a:rPr lang="pl-PL" altLang="ko-KR" sz="2000" b="0" dirty="0" smtClean="0">
                          <a:solidFill>
                            <a:schemeClr val="tx1"/>
                          </a:solidFill>
                          <a:latin typeface="Courier New" pitchFamily="49" charset="0"/>
                          <a:ea typeface="+mn-ea"/>
                          <a:cs typeface="Courier New" pitchFamily="49" charset="0"/>
                        </a:rPr>
                        <a:t>107     A        53.6</a:t>
                      </a:r>
                    </a:p>
                    <a:p>
                      <a:pPr marL="0" marR="0" indent="0" algn="l" defTabSz="914400" rtl="0" eaLnBrk="1" fontAlgn="auto" latinLnBrk="1" hangingPunct="1">
                        <a:lnSpc>
                          <a:spcPct val="100000"/>
                        </a:lnSpc>
                        <a:spcBef>
                          <a:spcPts val="0"/>
                        </a:spcBef>
                        <a:spcAft>
                          <a:spcPts val="0"/>
                        </a:spcAft>
                        <a:buClrTx/>
                        <a:buSzTx/>
                        <a:buFontTx/>
                        <a:buNone/>
                        <a:tabLst/>
                        <a:defRPr/>
                      </a:pPr>
                      <a:r>
                        <a:rPr lang="pl-PL" altLang="ko-KR" sz="2000" b="0" dirty="0" smtClean="0">
                          <a:solidFill>
                            <a:schemeClr val="tx1"/>
                          </a:solidFill>
                          <a:latin typeface="Courier New" pitchFamily="49" charset="0"/>
                          <a:ea typeface="+mn-ea"/>
                          <a:cs typeface="Courier New" pitchFamily="49" charset="0"/>
                        </a:rPr>
                        <a:t>1754    F       122.0</a:t>
                      </a:r>
                    </a:p>
                    <a:p>
                      <a:pPr marL="0" marR="0" indent="0" algn="l" defTabSz="914400" rtl="0" eaLnBrk="1" fontAlgn="auto" latinLnBrk="1" hangingPunct="1">
                        <a:lnSpc>
                          <a:spcPct val="100000"/>
                        </a:lnSpc>
                        <a:spcBef>
                          <a:spcPts val="0"/>
                        </a:spcBef>
                        <a:spcAft>
                          <a:spcPts val="0"/>
                        </a:spcAft>
                        <a:buClrTx/>
                        <a:buSzTx/>
                        <a:buFontTx/>
                        <a:buNone/>
                        <a:tabLst/>
                        <a:defRPr/>
                      </a:pPr>
                      <a:r>
                        <a:rPr lang="pl-PL" altLang="ko-KR" sz="2000" b="0" dirty="0" smtClean="0">
                          <a:solidFill>
                            <a:schemeClr val="tx1"/>
                          </a:solidFill>
                          <a:latin typeface="Courier New" pitchFamily="49" charset="0"/>
                          <a:ea typeface="+mn-ea"/>
                          <a:cs typeface="Courier New" pitchFamily="49" charset="0"/>
                        </a:rPr>
                        <a:t>3       P         0.1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5.</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err="1" smtClean="0">
                          <a:latin typeface="Courier New" pitchFamily="49" charset="0"/>
                          <a:ea typeface="+mn-ea"/>
                          <a:cs typeface="Courier New" pitchFamily="49" charset="0"/>
                        </a:rPr>
                        <a:t>printf</a:t>
                      </a:r>
                      <a:r>
                        <a:rPr lang="en-US" altLang="ko-KR" sz="2000" b="0" kern="1200" dirty="0" smtClean="0">
                          <a:latin typeface="Courier New" pitchFamily="49" charset="0"/>
                          <a:ea typeface="+mn-ea"/>
                          <a:cs typeface="Courier New" pitchFamily="49" charset="0"/>
                        </a:rPr>
                        <a:t>("The </a:t>
                      </a:r>
                      <a:r>
                        <a:rPr lang="en-US" altLang="ko-KR" sz="2000" b="0" kern="1200" dirty="0" err="1" smtClean="0">
                          <a:latin typeface="Courier New" pitchFamily="49" charset="0"/>
                          <a:ea typeface="+mn-ea"/>
                          <a:cs typeface="Courier New" pitchFamily="49" charset="0"/>
                        </a:rPr>
                        <a:t>number%dis</a:t>
                      </a:r>
                      <a:r>
                        <a:rPr lang="en-US" altLang="ko-KR" sz="2000" b="0" kern="1200" dirty="0" smtClean="0">
                          <a:latin typeface="Courier New" pitchFamily="49" charset="0"/>
                          <a:ea typeface="+mn-ea"/>
                          <a:cs typeface="Courier New" pitchFamily="49" charset="0"/>
                        </a:rPr>
                        <a:t> my favorite.", 23);</a:t>
                      </a: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smtClean="0">
                          <a:latin typeface="Courier New" pitchFamily="49" charset="0"/>
                          <a:ea typeface="+mn-ea"/>
                          <a:cs typeface="Courier New" pitchFamily="49" charset="0"/>
                        </a:rPr>
                        <a:t>The number23is my favorite.</a:t>
                      </a:r>
                      <a:endParaRPr lang="en-US" altLang="ko-KR" sz="2000" b="0" kern="120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2000" b="0" kern="120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6.</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buNone/>
                      </a:pPr>
                      <a:r>
                        <a:rPr lang="en-US" altLang="ko-KR" sz="2000" b="0" dirty="0" err="1" smtClean="0">
                          <a:latin typeface="Courier New" pitchFamily="49" charset="0"/>
                          <a:ea typeface="+mn-ea"/>
                          <a:cs typeface="Courier New" pitchFamily="49" charset="0"/>
                        </a:rPr>
                        <a:t>printf</a:t>
                      </a:r>
                      <a:r>
                        <a:rPr lang="en-US" altLang="ko-KR" sz="2000" b="0" dirty="0" smtClean="0">
                          <a:latin typeface="Courier New" pitchFamily="49" charset="0"/>
                          <a:ea typeface="+mn-ea"/>
                          <a:cs typeface="Courier New" pitchFamily="49" charset="0"/>
                        </a:rPr>
                        <a:t>("The number is %6d", 23);</a:t>
                      </a: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bg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smtClean="0">
                          <a:latin typeface="Courier New" pitchFamily="49" charset="0"/>
                          <a:ea typeface="+mn-ea"/>
                          <a:cs typeface="Courier New" pitchFamily="49" charset="0"/>
                        </a:rPr>
                        <a:t>The number is     23</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kern="1200" dirty="0" smtClean="0">
                          <a:solidFill>
                            <a:schemeClr val="tx1"/>
                          </a:solidFill>
                          <a:latin typeface="Courier New" pitchFamily="49" charset="0"/>
                          <a:ea typeface="+mn-ea"/>
                          <a:cs typeface="Courier New" pitchFamily="49" charset="0"/>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56</a:t>
            </a:fld>
            <a:endParaRPr lang="en-US" altLang="ko-KR"/>
          </a:p>
        </p:txBody>
      </p:sp>
      <p:graphicFrame>
        <p:nvGraphicFramePr>
          <p:cNvPr id="6" name="표 5"/>
          <p:cNvGraphicFramePr>
            <a:graphicFrameLocks noGrp="1"/>
          </p:cNvGraphicFramePr>
          <p:nvPr/>
        </p:nvGraphicFramePr>
        <p:xfrm>
          <a:off x="762000" y="1295400"/>
          <a:ext cx="8077200" cy="4968240"/>
        </p:xfrm>
        <a:graphic>
          <a:graphicData uri="http://schemas.openxmlformats.org/drawingml/2006/table">
            <a:tbl>
              <a:tblPr firstRow="1" bandRow="1">
                <a:tableStyleId>{9D7B26C5-4107-4FEC-AEDC-1716B250A1EF}</a:tableStyleId>
              </a:tblPr>
              <a:tblGrid>
                <a:gridCol w="628227">
                  <a:extLst>
                    <a:ext uri="{9D8B030D-6E8A-4147-A177-3AD203B41FA5}">
                      <a16:colId xmlns:a16="http://schemas.microsoft.com/office/drawing/2014/main" val="20000"/>
                    </a:ext>
                  </a:extLst>
                </a:gridCol>
                <a:gridCol w="7448973">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7.</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("The tax is %6.2f this year.", 233.12);</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The tax is 233.12 this year.</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8.</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("The tax is %8.2f this year.", 233.12);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The tax is   233.12 this year.</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9.</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("The tax is %08.2f this year.", 233.12);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The tax is 00233.12 this year.</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10.</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("\"%8c   %d\"", 'h', 23);</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       h   23“</a:t>
                      </a:r>
                      <a:br>
                        <a:rPr lang="en-US" altLang="ko-KR" sz="2000" b="0" dirty="0" smtClean="0">
                          <a:solidFill>
                            <a:schemeClr val="tx1"/>
                          </a:solidFill>
                          <a:latin typeface="Courier New" pitchFamily="49" charset="0"/>
                          <a:ea typeface="+mn-ea"/>
                          <a:cs typeface="Courier New" pitchFamily="49" charset="0"/>
                        </a:rPr>
                      </a:br>
                      <a:r>
                        <a:rPr lang="en-US" altLang="ko-KR" sz="2000" b="0" dirty="0" smtClean="0">
                          <a:solidFill>
                            <a:schemeClr val="tx1"/>
                          </a:solidFill>
                          <a:latin typeface="Courier New" pitchFamily="49" charset="0"/>
                          <a:ea typeface="+mn-ea"/>
                          <a:cs typeface="Courier New" pitchFamily="49" charset="0"/>
                        </a:rPr>
                        <a:t>^^^^^^^^^^^^^^^</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57</a:t>
            </a:fld>
            <a:endParaRPr lang="en-US" altLang="ko-KR"/>
          </a:p>
        </p:txBody>
      </p:sp>
      <p:graphicFrame>
        <p:nvGraphicFramePr>
          <p:cNvPr id="6" name="표 5"/>
          <p:cNvGraphicFramePr>
            <a:graphicFrameLocks noGrp="1"/>
          </p:cNvGraphicFramePr>
          <p:nvPr/>
        </p:nvGraphicFramePr>
        <p:xfrm>
          <a:off x="762000" y="1295400"/>
          <a:ext cx="8077200" cy="4754880"/>
        </p:xfrm>
        <a:graphic>
          <a:graphicData uri="http://schemas.openxmlformats.org/drawingml/2006/table">
            <a:tbl>
              <a:tblPr firstRow="1" bandRow="1">
                <a:tableStyleId>{9D7B26C5-4107-4FEC-AEDC-1716B250A1EF}</a:tableStyleId>
              </a:tblPr>
              <a:tblGrid>
                <a:gridCol w="628226">
                  <a:extLst>
                    <a:ext uri="{9D8B030D-6E8A-4147-A177-3AD203B41FA5}">
                      <a16:colId xmlns:a16="http://schemas.microsoft.com/office/drawing/2014/main" val="20000"/>
                    </a:ext>
                  </a:extLst>
                </a:gridCol>
                <a:gridCol w="7448974">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("This line disappears.\r...A new line\n");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("This is the bell character \a\n");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("A null character\0kills the rest of the line\n");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a:t>
                      </a:r>
                      <a:r>
                        <a:rPr lang="en-US" altLang="ko-KR" sz="2000" b="0" dirty="0" err="1" smtClean="0">
                          <a:solidFill>
                            <a:schemeClr val="tx1"/>
                          </a:solidFill>
                          <a:latin typeface="Courier New" pitchFamily="49" charset="0"/>
                          <a:ea typeface="+mn-ea"/>
                          <a:cs typeface="Courier New" pitchFamily="49" charset="0"/>
                        </a:rPr>
                        <a:t>nThis</a:t>
                      </a:r>
                      <a:r>
                        <a:rPr lang="en-US" altLang="ko-KR" sz="2000" b="0" dirty="0" smtClean="0">
                          <a:solidFill>
                            <a:schemeClr val="tx1"/>
                          </a:solidFill>
                          <a:latin typeface="Courier New" pitchFamily="49" charset="0"/>
                          <a:ea typeface="+mn-ea"/>
                          <a:cs typeface="Courier New" pitchFamily="49" charset="0"/>
                        </a:rPr>
                        <a:t> is \'it\' in single quotes\n");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("This is \"it\" in double quotes\n");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("This is \\ the escape character it self\n");</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...A new line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This is the bell character</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A null character</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This is 'it' in single quotes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This is "it" in double quotes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This is \ the escape character it self</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58</a:t>
            </a:fld>
            <a:endParaRPr lang="en-US" altLang="ko-KR"/>
          </a:p>
        </p:txBody>
      </p:sp>
      <p:graphicFrame>
        <p:nvGraphicFramePr>
          <p:cNvPr id="6" name="표 5"/>
          <p:cNvGraphicFramePr>
            <a:graphicFrameLocks noGrp="1"/>
          </p:cNvGraphicFramePr>
          <p:nvPr/>
        </p:nvGraphicFramePr>
        <p:xfrm>
          <a:off x="762000" y="1295400"/>
          <a:ext cx="8077200" cy="1402080"/>
        </p:xfrm>
        <a:graphic>
          <a:graphicData uri="http://schemas.openxmlformats.org/drawingml/2006/table">
            <a:tbl>
              <a:tblPr firstRow="1" bandRow="1">
                <a:tableStyleId>{9D7B26C5-4107-4FEC-AEDC-1716B250A1EF}</a:tableStyleId>
              </a:tblPr>
              <a:tblGrid>
                <a:gridCol w="628226">
                  <a:extLst>
                    <a:ext uri="{9D8B030D-6E8A-4147-A177-3AD203B41FA5}">
                      <a16:colId xmlns:a16="http://schemas.microsoft.com/office/drawing/2014/main" val="20000"/>
                    </a:ext>
                  </a:extLst>
                </a:gridCol>
                <a:gridCol w="7448974">
                  <a:extLst>
                    <a:ext uri="{9D8B030D-6E8A-4147-A177-3AD203B41FA5}">
                      <a16:colId xmlns:a16="http://schemas.microsoft.com/office/drawing/2014/main" val="20001"/>
                    </a:ext>
                  </a:extLst>
                </a:gridCol>
              </a:tblGrid>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("|%-+8.2f| |%0+8.2f| | %-0+8.2f|", 1.2, 2.3, 3.4);</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|+1.20   | |+0002.30| | +3.40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Common Output Errors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59</a:t>
            </a:fld>
            <a:endParaRPr lang="en-US" altLang="ko-KR"/>
          </a:p>
        </p:txBody>
      </p:sp>
      <p:graphicFrame>
        <p:nvGraphicFramePr>
          <p:cNvPr id="6" name="표 5"/>
          <p:cNvGraphicFramePr>
            <a:graphicFrameLocks noGrp="1"/>
          </p:cNvGraphicFramePr>
          <p:nvPr/>
        </p:nvGraphicFramePr>
        <p:xfrm>
          <a:off x="762000" y="1295400"/>
          <a:ext cx="8077200" cy="3474720"/>
        </p:xfrm>
        <a:graphic>
          <a:graphicData uri="http://schemas.openxmlformats.org/drawingml/2006/table">
            <a:tbl>
              <a:tblPr firstRow="1" bandRow="1">
                <a:tableStyleId>{9D7B26C5-4107-4FEC-AEDC-1716B250A1EF}</a:tableStyleId>
              </a:tblPr>
              <a:tblGrid>
                <a:gridCol w="628227">
                  <a:extLst>
                    <a:ext uri="{9D8B030D-6E8A-4147-A177-3AD203B41FA5}">
                      <a16:colId xmlns:a16="http://schemas.microsoft.com/office/drawing/2014/main" val="20000"/>
                    </a:ext>
                  </a:extLst>
                </a:gridCol>
                <a:gridCol w="7448973">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printf("%d %d %d\n", 44, 55);</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44 55 1638280</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printf("%d %d\n", 44, 55, 66);</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44 55</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3.</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float x = 123.45;</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("The data are: %d\n", x);</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The data are: -1073741824</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4F5A892-B805-4E62-88F2-7FB80ED67A1E}" type="slidenum">
              <a:rPr lang="en-US" altLang="ko-KR"/>
              <a:pPr/>
              <a:t>6</a:t>
            </a:fld>
            <a:endParaRPr lang="en-US" altLang="ko-KR"/>
          </a:p>
        </p:txBody>
      </p:sp>
      <p:sp>
        <p:nvSpPr>
          <p:cNvPr id="51200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2003" name="Rectangle 3"/>
          <p:cNvSpPr>
            <a:spLocks noChangeArrowheads="1"/>
          </p:cNvSpPr>
          <p:nvPr/>
        </p:nvSpPr>
        <p:spPr bwMode="auto">
          <a:xfrm>
            <a:off x="152400" y="5791200"/>
            <a:ext cx="41830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2-3</a:t>
            </a:r>
            <a:r>
              <a:rPr lang="en-US" altLang="ko-KR" sz="2000">
                <a:ea typeface="굴림" charset="-127"/>
              </a:rPr>
              <a:t>  The Greeting Program</a:t>
            </a:r>
          </a:p>
        </p:txBody>
      </p:sp>
      <p:grpSp>
        <p:nvGrpSpPr>
          <p:cNvPr id="512004" name="Group 4"/>
          <p:cNvGrpSpPr>
            <a:grpSpLocks/>
          </p:cNvGrpSpPr>
          <p:nvPr/>
        </p:nvGrpSpPr>
        <p:grpSpPr bwMode="auto">
          <a:xfrm>
            <a:off x="228600" y="252413"/>
            <a:ext cx="8610600" cy="5995987"/>
            <a:chOff x="336" y="159"/>
            <a:chExt cx="5232" cy="3777"/>
          </a:xfrm>
        </p:grpSpPr>
        <p:sp>
          <p:nvSpPr>
            <p:cNvPr id="51200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200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200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2011" name="Picture 11"/>
          <p:cNvPicPr>
            <a:picLocks noChangeAspect="1" noChangeArrowheads="1"/>
          </p:cNvPicPr>
          <p:nvPr/>
        </p:nvPicPr>
        <p:blipFill>
          <a:blip r:embed="rId3" cstate="print"/>
          <a:srcRect/>
          <a:stretch>
            <a:fillRect/>
          </a:stretch>
        </p:blipFill>
        <p:spPr bwMode="auto">
          <a:xfrm>
            <a:off x="836613" y="1447800"/>
            <a:ext cx="7496175" cy="32893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6BE70F0C-DC9B-472F-AA29-69D4D68F1B18}" type="slidenum">
              <a:rPr lang="en-US" altLang="ko-KR"/>
              <a:pPr/>
              <a:t>60</a:t>
            </a:fld>
            <a:endParaRPr lang="en-US" altLang="ko-KR"/>
          </a:p>
        </p:txBody>
      </p:sp>
      <p:sp>
        <p:nvSpPr>
          <p:cNvPr id="52838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8387" name="Rectangle 3"/>
          <p:cNvSpPr>
            <a:spLocks noChangeArrowheads="1"/>
          </p:cNvSpPr>
          <p:nvPr/>
        </p:nvSpPr>
        <p:spPr bwMode="auto">
          <a:xfrm>
            <a:off x="152400" y="5791200"/>
            <a:ext cx="60785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2-19</a:t>
            </a:r>
            <a:r>
              <a:rPr lang="en-US" altLang="ko-KR" sz="2000">
                <a:ea typeface="굴림" charset="-127"/>
              </a:rPr>
              <a:t>  Formatting Text from an Input Stream</a:t>
            </a:r>
          </a:p>
        </p:txBody>
      </p:sp>
      <p:grpSp>
        <p:nvGrpSpPr>
          <p:cNvPr id="2" name="Group 4"/>
          <p:cNvGrpSpPr>
            <a:grpSpLocks/>
          </p:cNvGrpSpPr>
          <p:nvPr/>
        </p:nvGrpSpPr>
        <p:grpSpPr bwMode="auto">
          <a:xfrm>
            <a:off x="228600" y="252413"/>
            <a:ext cx="8610600" cy="5995987"/>
            <a:chOff x="336" y="159"/>
            <a:chExt cx="5232" cy="3777"/>
          </a:xfrm>
        </p:grpSpPr>
        <p:sp>
          <p:nvSpPr>
            <p:cNvPr id="52838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839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839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8393" name="Picture 9"/>
          <p:cNvPicPr>
            <a:picLocks noChangeAspect="1" noChangeArrowheads="1"/>
          </p:cNvPicPr>
          <p:nvPr/>
        </p:nvPicPr>
        <p:blipFill>
          <a:blip r:embed="rId3" cstate="print"/>
          <a:srcRect/>
          <a:stretch>
            <a:fillRect/>
          </a:stretch>
        </p:blipFill>
        <p:spPr bwMode="auto">
          <a:xfrm>
            <a:off x="331788" y="2160588"/>
            <a:ext cx="8355012" cy="22590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52FF199-D78F-4913-8255-5FFF6DE006EE}" type="slidenum">
              <a:rPr lang="en-US" altLang="ko-KR"/>
              <a:pPr/>
              <a:t>61</a:t>
            </a:fld>
            <a:endParaRPr lang="en-US" altLang="ko-KR"/>
          </a:p>
        </p:txBody>
      </p:sp>
      <p:sp>
        <p:nvSpPr>
          <p:cNvPr id="52941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29411" name="Rectangle 3"/>
          <p:cNvSpPr>
            <a:spLocks noChangeArrowheads="1"/>
          </p:cNvSpPr>
          <p:nvPr/>
        </p:nvSpPr>
        <p:spPr bwMode="auto">
          <a:xfrm>
            <a:off x="152400" y="5791200"/>
            <a:ext cx="56134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2-20</a:t>
            </a:r>
            <a:r>
              <a:rPr lang="en-US" altLang="ko-KR" sz="2000">
                <a:ea typeface="굴림" charset="-127"/>
              </a:rPr>
              <a:t>  Input Stream Formatting Example</a:t>
            </a:r>
          </a:p>
        </p:txBody>
      </p:sp>
      <p:grpSp>
        <p:nvGrpSpPr>
          <p:cNvPr id="2" name="Group 4"/>
          <p:cNvGrpSpPr>
            <a:grpSpLocks/>
          </p:cNvGrpSpPr>
          <p:nvPr/>
        </p:nvGrpSpPr>
        <p:grpSpPr bwMode="auto">
          <a:xfrm>
            <a:off x="228600" y="252413"/>
            <a:ext cx="8610600" cy="5995987"/>
            <a:chOff x="336" y="159"/>
            <a:chExt cx="5232" cy="3777"/>
          </a:xfrm>
        </p:grpSpPr>
        <p:sp>
          <p:nvSpPr>
            <p:cNvPr id="52941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2941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2941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29418" name="Picture 10"/>
          <p:cNvPicPr>
            <a:picLocks noChangeAspect="1" noChangeArrowheads="1"/>
          </p:cNvPicPr>
          <p:nvPr/>
        </p:nvPicPr>
        <p:blipFill>
          <a:blip r:embed="rId3" cstate="print"/>
          <a:srcRect/>
          <a:stretch>
            <a:fillRect/>
          </a:stretch>
        </p:blipFill>
        <p:spPr bwMode="auto">
          <a:xfrm>
            <a:off x="544513" y="1016000"/>
            <a:ext cx="7989887" cy="4241800"/>
          </a:xfrm>
          <a:prstGeom prst="rect">
            <a:avLst/>
          </a:prstGeom>
          <a:noFill/>
          <a:ln w="76200" algn="ctr">
            <a:noFill/>
            <a:miter lim="800000"/>
            <a:headEnd/>
            <a:tailEnd/>
          </a:ln>
          <a:effectLst/>
        </p:spPr>
      </p:pic>
      <p:sp>
        <p:nvSpPr>
          <p:cNvPr id="11" name="TextBox 10"/>
          <p:cNvSpPr txBox="1"/>
          <p:nvPr/>
        </p:nvSpPr>
        <p:spPr>
          <a:xfrm>
            <a:off x="2819400" y="3124200"/>
            <a:ext cx="4419600" cy="369332"/>
          </a:xfrm>
          <a:prstGeom prst="rect">
            <a:avLst/>
          </a:prstGeom>
          <a:solidFill>
            <a:srgbClr val="FFFF00"/>
          </a:solidFill>
          <a:ln>
            <a:solidFill>
              <a:schemeClr val="tx1"/>
            </a:solidFill>
          </a:ln>
        </p:spPr>
        <p:txBody>
          <a:bodyPr wrap="square" rtlCol="0">
            <a:spAutoFit/>
          </a:bodyPr>
          <a:lstStyle/>
          <a:p>
            <a:r>
              <a:rPr lang="en-US" altLang="ko-KR" sz="1800" dirty="0" err="1" smtClean="0">
                <a:solidFill>
                  <a:srgbClr val="33CC33"/>
                </a:solidFill>
                <a:latin typeface="Courier New" pitchFamily="49" charset="0"/>
                <a:cs typeface="Courier New" pitchFamily="49" charset="0"/>
              </a:rPr>
              <a:t>scanf</a:t>
            </a:r>
            <a:r>
              <a:rPr lang="en-US" altLang="ko-KR" sz="1800" dirty="0" smtClean="0">
                <a:solidFill>
                  <a:srgbClr val="33CC33"/>
                </a:solidFill>
                <a:latin typeface="Courier New" pitchFamily="49" charset="0"/>
                <a:cs typeface="Courier New" pitchFamily="49" charset="0"/>
              </a:rPr>
              <a:t>(“%c %f”, &amp;code, &amp;price);</a:t>
            </a:r>
            <a:endParaRPr lang="ko-KR" altLang="en-US" sz="1800" dirty="0">
              <a:solidFill>
                <a:srgbClr val="33CC33"/>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FA30A8F7-1F2A-46AC-9D89-701EDBF0F216}" type="slidenum">
              <a:rPr lang="en-US" altLang="ko-KR"/>
              <a:pPr/>
              <a:t>62</a:t>
            </a:fld>
            <a:endParaRPr lang="en-US" altLang="ko-KR"/>
          </a:p>
        </p:txBody>
      </p:sp>
      <p:sp>
        <p:nvSpPr>
          <p:cNvPr id="53043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30435" name="Rectangle 3"/>
          <p:cNvSpPr>
            <a:spLocks noChangeArrowheads="1"/>
          </p:cNvSpPr>
          <p:nvPr/>
        </p:nvSpPr>
        <p:spPr bwMode="auto">
          <a:xfrm>
            <a:off x="152400" y="5791200"/>
            <a:ext cx="45275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2-21</a:t>
            </a:r>
            <a:r>
              <a:rPr lang="en-US" altLang="ko-KR" sz="2000">
                <a:ea typeface="굴림" charset="-127"/>
              </a:rPr>
              <a:t>  Conversion Specification</a:t>
            </a:r>
          </a:p>
        </p:txBody>
      </p:sp>
      <p:grpSp>
        <p:nvGrpSpPr>
          <p:cNvPr id="2" name="Group 4"/>
          <p:cNvGrpSpPr>
            <a:grpSpLocks/>
          </p:cNvGrpSpPr>
          <p:nvPr/>
        </p:nvGrpSpPr>
        <p:grpSpPr bwMode="auto">
          <a:xfrm>
            <a:off x="228600" y="252413"/>
            <a:ext cx="8610600" cy="5995987"/>
            <a:chOff x="336" y="159"/>
            <a:chExt cx="5232" cy="3777"/>
          </a:xfrm>
        </p:grpSpPr>
        <p:sp>
          <p:nvSpPr>
            <p:cNvPr id="53043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3043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3043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30441" name="Picture 9"/>
          <p:cNvPicPr>
            <a:picLocks noChangeAspect="1" noChangeArrowheads="1"/>
          </p:cNvPicPr>
          <p:nvPr/>
        </p:nvPicPr>
        <p:blipFill>
          <a:blip r:embed="rId3" cstate="print"/>
          <a:srcRect/>
          <a:stretch>
            <a:fillRect/>
          </a:stretch>
        </p:blipFill>
        <p:spPr bwMode="auto">
          <a:xfrm>
            <a:off x="304800" y="2443163"/>
            <a:ext cx="8629650" cy="13811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AE06E76-4B07-426A-BFE1-3245712B97BA}" type="slidenum">
              <a:rPr lang="en-US" altLang="ko-KR"/>
              <a:pPr/>
              <a:t>63</a:t>
            </a:fld>
            <a:endParaRPr lang="en-US" altLang="ko-KR"/>
          </a:p>
        </p:txBody>
      </p:sp>
      <p:sp>
        <p:nvSpPr>
          <p:cNvPr id="58470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4707"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84708"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i="1" dirty="0" err="1">
                <a:ea typeface="굴림" charset="-127"/>
              </a:rPr>
              <a:t>scanf</a:t>
            </a:r>
            <a:r>
              <a:rPr lang="en-US" altLang="ko-KR" dirty="0">
                <a:ea typeface="굴림" charset="-127"/>
              </a:rPr>
              <a:t> requires variable addresses in the address list.</a:t>
            </a:r>
          </a:p>
        </p:txBody>
      </p:sp>
      <p:sp>
        <p:nvSpPr>
          <p:cNvPr id="58470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57BFDA26-D566-468D-8F55-B8F43DFFCA33}" type="slidenum">
              <a:rPr lang="en-US" altLang="ko-KR"/>
              <a:pPr/>
              <a:t>64</a:t>
            </a:fld>
            <a:endParaRPr lang="en-US" altLang="ko-KR"/>
          </a:p>
        </p:txBody>
      </p:sp>
      <p:grpSp>
        <p:nvGrpSpPr>
          <p:cNvPr id="2" name="Group 2"/>
          <p:cNvGrpSpPr>
            <a:grpSpLocks/>
          </p:cNvGrpSpPr>
          <p:nvPr/>
        </p:nvGrpSpPr>
        <p:grpSpPr bwMode="auto">
          <a:xfrm>
            <a:off x="88900" y="5943600"/>
            <a:ext cx="3001963" cy="396875"/>
            <a:chOff x="78" y="3206"/>
            <a:chExt cx="1891" cy="250"/>
          </a:xfrm>
        </p:grpSpPr>
        <p:sp>
          <p:nvSpPr>
            <p:cNvPr id="572419" name="Text Box 3"/>
            <p:cNvSpPr txBox="1">
              <a:spLocks noChangeArrowheads="1"/>
            </p:cNvSpPr>
            <p:nvPr/>
          </p:nvSpPr>
          <p:spPr bwMode="auto">
            <a:xfrm>
              <a:off x="78" y="3206"/>
              <a:ext cx="880" cy="250"/>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2-12</a:t>
              </a:r>
            </a:p>
          </p:txBody>
        </p:sp>
        <p:sp>
          <p:nvSpPr>
            <p:cNvPr id="572420" name="Text Box 4"/>
            <p:cNvSpPr txBox="1">
              <a:spLocks noChangeArrowheads="1"/>
            </p:cNvSpPr>
            <p:nvPr/>
          </p:nvSpPr>
          <p:spPr bwMode="auto">
            <a:xfrm>
              <a:off x="1076" y="3206"/>
              <a:ext cx="893" cy="250"/>
            </a:xfrm>
            <a:prstGeom prst="rect">
              <a:avLst/>
            </a:prstGeom>
            <a:noFill/>
            <a:ln w="76200" algn="ctr">
              <a:noFill/>
              <a:miter lim="800000"/>
              <a:headEnd/>
              <a:tailEnd/>
            </a:ln>
            <a:effectLst/>
          </p:spPr>
          <p:txBody>
            <a:bodyPr wrap="none">
              <a:spAutoFit/>
            </a:bodyPr>
            <a:lstStyle/>
            <a:p>
              <a:pPr algn="ctr"/>
              <a:r>
                <a:rPr lang="en-US" altLang="ko-KR" sz="2000" i="1">
                  <a:ea typeface="굴림" charset="-127"/>
                </a:rPr>
                <a:t>scanf</a:t>
              </a:r>
              <a:r>
                <a:rPr lang="en-US" altLang="ko-KR" sz="2000">
                  <a:ea typeface="굴림" charset="-127"/>
                </a:rPr>
                <a:t> Rules</a:t>
              </a:r>
            </a:p>
          </p:txBody>
        </p:sp>
      </p:grpSp>
      <p:pic>
        <p:nvPicPr>
          <p:cNvPr id="572423" name="Picture 7"/>
          <p:cNvPicPr>
            <a:picLocks noChangeAspect="1" noChangeArrowheads="1"/>
          </p:cNvPicPr>
          <p:nvPr/>
        </p:nvPicPr>
        <p:blipFill>
          <a:blip r:embed="rId3" cstate="print"/>
          <a:srcRect/>
          <a:stretch>
            <a:fillRect/>
          </a:stretch>
        </p:blipFill>
        <p:spPr bwMode="auto">
          <a:xfrm>
            <a:off x="441325" y="457200"/>
            <a:ext cx="8474075" cy="54340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65</a:t>
            </a:fld>
            <a:endParaRPr lang="en-US" altLang="ko-KR"/>
          </a:p>
        </p:txBody>
      </p:sp>
      <p:graphicFrame>
        <p:nvGraphicFramePr>
          <p:cNvPr id="6" name="표 5"/>
          <p:cNvGraphicFramePr>
            <a:graphicFrameLocks noGrp="1"/>
          </p:cNvGraphicFramePr>
          <p:nvPr/>
        </p:nvGraphicFramePr>
        <p:xfrm>
          <a:off x="914400" y="1310640"/>
          <a:ext cx="6553200" cy="3169920"/>
        </p:xfrm>
        <a:graphic>
          <a:graphicData uri="http://schemas.openxmlformats.org/drawingml/2006/table">
            <a:tbl>
              <a:tblPr firstRow="1" bandRow="1">
                <a:tableStyleId>{9D7B26C5-4107-4FEC-AEDC-1716B250A1EF}</a:tableStyleId>
              </a:tblPr>
              <a:tblGrid>
                <a:gridCol w="685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214 156 14z</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scanf("%d%d%d%c", &amp;a, &amp;b, &amp;c, &amp;d);</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214 156 14 z</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scanf("%d%d%d %c", &amp;a, &amp;b, &amp;c, &amp;d);</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2314 15 2.14</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scanf("%d %d %f", &amp;a, &amp;b, &amp;c);</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Input Examples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66</a:t>
            </a:fld>
            <a:endParaRPr lang="en-US" altLang="ko-KR"/>
          </a:p>
        </p:txBody>
      </p:sp>
      <p:graphicFrame>
        <p:nvGraphicFramePr>
          <p:cNvPr id="6" name="표 5"/>
          <p:cNvGraphicFramePr>
            <a:graphicFrameLocks noGrp="1"/>
          </p:cNvGraphicFramePr>
          <p:nvPr/>
        </p:nvGraphicFramePr>
        <p:xfrm>
          <a:off x="914400" y="1310640"/>
          <a:ext cx="7924800" cy="2286000"/>
        </p:xfrm>
        <a:graphic>
          <a:graphicData uri="http://schemas.openxmlformats.org/drawingml/2006/table">
            <a:tbl>
              <a:tblPr firstRow="1" bandRow="1">
                <a:tableStyleId>{9D7B26C5-4107-4FEC-AEDC-1716B250A1EF}</a:tableStyleId>
              </a:tblPr>
              <a:tblGrid>
                <a:gridCol w="685800">
                  <a:extLst>
                    <a:ext uri="{9D8B030D-6E8A-4147-A177-3AD203B41FA5}">
                      <a16:colId xmlns:a16="http://schemas.microsoft.com/office/drawing/2014/main" val="20000"/>
                    </a:ext>
                  </a:extLst>
                </a:gridCol>
                <a:gridCol w="7239000">
                  <a:extLst>
                    <a:ext uri="{9D8B030D-6E8A-4147-A177-3AD203B41FA5}">
                      <a16:colId xmlns:a16="http://schemas.microsoft.com/office/drawing/2014/main" val="20001"/>
                    </a:ext>
                  </a:extLst>
                </a:gridCol>
              </a:tblGrid>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3.</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14/26  25/66</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scanf</a:t>
                      </a:r>
                      <a:r>
                        <a:rPr lang="en-US" altLang="ko-KR" sz="2000" b="0" dirty="0" smtClean="0">
                          <a:solidFill>
                            <a:schemeClr val="tx1"/>
                          </a:solidFill>
                          <a:latin typeface="Courier New" pitchFamily="49" charset="0"/>
                          <a:ea typeface="+mn-ea"/>
                          <a:cs typeface="Courier New" pitchFamily="49" charset="0"/>
                        </a:rPr>
                        <a:t>("%2d/%2d %2d/%2d", &amp;num1, &amp;den1, &amp;num2, &amp;den2);</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4.</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11-25-56</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scanf("%d-%d-%d", &amp;a, &amp;b, &amp;c);</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Common Input Errors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67</a:t>
            </a:fld>
            <a:endParaRPr lang="en-US" altLang="ko-KR"/>
          </a:p>
        </p:txBody>
      </p:sp>
      <p:graphicFrame>
        <p:nvGraphicFramePr>
          <p:cNvPr id="6" name="표 5"/>
          <p:cNvGraphicFramePr>
            <a:graphicFrameLocks noGrp="1"/>
          </p:cNvGraphicFramePr>
          <p:nvPr/>
        </p:nvGraphicFramePr>
        <p:xfrm>
          <a:off x="762000" y="1295400"/>
          <a:ext cx="7543800" cy="3810000"/>
        </p:xfrm>
        <a:graphic>
          <a:graphicData uri="http://schemas.openxmlformats.org/drawingml/2006/table">
            <a:tbl>
              <a:tblPr firstRow="1" bandRow="1">
                <a:tableStyleId>{9D7B26C5-4107-4FEC-AEDC-1716B250A1EF}</a:tableStyleId>
              </a:tblPr>
              <a:tblGrid>
                <a:gridCol w="838200">
                  <a:extLst>
                    <a:ext uri="{9D8B030D-6E8A-4147-A177-3AD203B41FA5}">
                      <a16:colId xmlns:a16="http://schemas.microsoft.com/office/drawing/2014/main" val="20000"/>
                    </a:ext>
                  </a:extLst>
                </a:gridCol>
                <a:gridCol w="6705600">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1.</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int</a:t>
                      </a:r>
                      <a:r>
                        <a:rPr lang="en-US" altLang="ko-KR" sz="2000" b="0" dirty="0" smtClean="0">
                          <a:solidFill>
                            <a:schemeClr val="tx1"/>
                          </a:solidFill>
                          <a:latin typeface="Courier New" pitchFamily="49" charset="0"/>
                          <a:ea typeface="+mn-ea"/>
                          <a:cs typeface="Courier New" pitchFamily="49" charset="0"/>
                        </a:rPr>
                        <a:t> a=0;</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scanf</a:t>
                      </a:r>
                      <a:r>
                        <a:rPr lang="en-US" altLang="ko-KR" sz="2000" b="0" dirty="0" smtClean="0">
                          <a:solidFill>
                            <a:schemeClr val="tx1"/>
                          </a:solidFill>
                          <a:latin typeface="Courier New" pitchFamily="49" charset="0"/>
                          <a:ea typeface="+mn-ea"/>
                          <a:cs typeface="Courier New" pitchFamily="49" charset="0"/>
                        </a:rPr>
                        <a:t> ("%d",	a);</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("%d\n",	a);</a:t>
                      </a: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234			(Input)</a:t>
                      </a:r>
                    </a:p>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0			(Output)</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2.</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float a = 2.1;</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scanf</a:t>
                      </a:r>
                      <a:r>
                        <a:rPr lang="en-US" altLang="ko-KR" sz="2000" b="0" dirty="0" smtClean="0">
                          <a:solidFill>
                            <a:schemeClr val="tx1"/>
                          </a:solidFill>
                          <a:latin typeface="Courier New" pitchFamily="49" charset="0"/>
                          <a:ea typeface="+mn-ea"/>
                          <a:cs typeface="Courier New" pitchFamily="49" charset="0"/>
                        </a:rPr>
                        <a:t> ("%5.2f", &amp;a);</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("%5.2f",  a);</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74.35 			(Input)</a:t>
                      </a:r>
                    </a:p>
                    <a:p>
                      <a:pPr marL="0" marR="0" indent="0" algn="l" defTabSz="914400" rtl="0" eaLnBrk="1" fontAlgn="auto" latinLnBrk="1" hangingPunct="1">
                        <a:lnSpc>
                          <a:spcPct val="100000"/>
                        </a:lnSpc>
                        <a:spcBef>
                          <a:spcPts val="0"/>
                        </a:spcBef>
                        <a:spcAft>
                          <a:spcPts val="0"/>
                        </a:spcAft>
                        <a:buClrTx/>
                        <a:buSzTx/>
                        <a:buFontTx/>
                        <a:buNone/>
                        <a:tabLst/>
                        <a:defRPr/>
                      </a:pPr>
                      <a:r>
                        <a:rPr lang="it-IT" altLang="ko-KR" sz="2000" b="0" dirty="0" smtClean="0">
                          <a:solidFill>
                            <a:schemeClr val="tx1"/>
                          </a:solidFill>
                          <a:latin typeface="Courier New" pitchFamily="49" charset="0"/>
                          <a:ea typeface="+mn-ea"/>
                          <a:cs typeface="Courier New" pitchFamily="49" charset="0"/>
                        </a:rPr>
                        <a:t>2.10 			(Output)</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Common Input Errors</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869A6532-545B-4E31-B725-048E1CC26BD3}" type="slidenum">
              <a:rPr lang="en-US" altLang="ko-KR" smtClean="0"/>
              <a:pPr/>
              <a:t>68</a:t>
            </a:fld>
            <a:endParaRPr lang="en-US" altLang="ko-KR"/>
          </a:p>
        </p:txBody>
      </p:sp>
      <p:graphicFrame>
        <p:nvGraphicFramePr>
          <p:cNvPr id="6" name="표 5"/>
          <p:cNvGraphicFramePr>
            <a:graphicFrameLocks noGrp="1"/>
          </p:cNvGraphicFramePr>
          <p:nvPr/>
        </p:nvGraphicFramePr>
        <p:xfrm>
          <a:off x="762000" y="1295400"/>
          <a:ext cx="7543800" cy="4724400"/>
        </p:xfrm>
        <a:graphic>
          <a:graphicData uri="http://schemas.openxmlformats.org/drawingml/2006/table">
            <a:tbl>
              <a:tblPr firstRow="1" bandRow="1">
                <a:tableStyleId>{9D7B26C5-4107-4FEC-AEDC-1716B250A1EF}</a:tableStyleId>
              </a:tblPr>
              <a:tblGrid>
                <a:gridCol w="838200">
                  <a:extLst>
                    <a:ext uri="{9D8B030D-6E8A-4147-A177-3AD203B41FA5}">
                      <a16:colId xmlns:a16="http://schemas.microsoft.com/office/drawing/2014/main" val="20000"/>
                    </a:ext>
                  </a:extLst>
                </a:gridCol>
                <a:gridCol w="6705600">
                  <a:extLst>
                    <a:ext uri="{9D8B030D-6E8A-4147-A177-3AD203B41FA5}">
                      <a16:colId xmlns:a16="http://schemas.microsoft.com/office/drawing/2014/main" val="20001"/>
                    </a:ext>
                  </a:extLst>
                </a:gridCol>
              </a:tblGrid>
              <a:tr h="38100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3.</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int a;</a:t>
                      </a:r>
                    </a:p>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int b;</a:t>
                      </a:r>
                    </a:p>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scanf ("%d%d%d", &amp;a, &amp;b);</a:t>
                      </a:r>
                    </a:p>
                    <a:p>
                      <a:pPr marL="0" marR="0" indent="0" algn="l" defTabSz="914400" rtl="0" eaLnBrk="1" fontAlgn="auto" latinLnBrk="1" hangingPunct="1">
                        <a:lnSpc>
                          <a:spcPct val="100000"/>
                        </a:lnSpc>
                        <a:spcBef>
                          <a:spcPts val="0"/>
                        </a:spcBef>
                        <a:spcAft>
                          <a:spcPts val="0"/>
                        </a:spcAft>
                        <a:buClrTx/>
                        <a:buSzTx/>
                        <a:buFontTx/>
                        <a:buNone/>
                        <a:tabLst/>
                        <a:defRPr/>
                      </a:pPr>
                      <a:r>
                        <a:rPr lang="pt-BR" altLang="ko-KR" sz="2000" b="0" dirty="0" smtClean="0">
                          <a:solidFill>
                            <a:schemeClr val="tx1"/>
                          </a:solidFill>
                          <a:latin typeface="Courier New" pitchFamily="49" charset="0"/>
                          <a:ea typeface="+mn-ea"/>
                          <a:cs typeface="Courier New" pitchFamily="49" charset="0"/>
                        </a:rPr>
                        <a:t>printf("%d %d\n", a,  b);</a:t>
                      </a:r>
                      <a:endParaRPr lang="en-US" altLang="ko-KR" sz="2000" b="0" dirty="0" smtClean="0">
                        <a:solidFill>
                          <a:schemeClr val="tx1"/>
                        </a:solidFill>
                        <a:latin typeface="Courier New" pitchFamily="49" charset="0"/>
                        <a:ea typeface="+mn-ea"/>
                        <a:cs typeface="Courier New" pitchFamily="49" charset="0"/>
                      </a:endParaRPr>
                    </a:p>
                  </a:txBody>
                  <a:tcP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5 10 			(Input)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5 10 			(Output)</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4.</a:t>
                      </a: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int</a:t>
                      </a:r>
                      <a:r>
                        <a:rPr lang="en-US" altLang="ko-KR" sz="2000" b="0" dirty="0" smtClean="0">
                          <a:solidFill>
                            <a:schemeClr val="tx1"/>
                          </a:solidFill>
                          <a:latin typeface="Courier New" pitchFamily="49" charset="0"/>
                          <a:ea typeface="+mn-ea"/>
                          <a:cs typeface="Courier New" pitchFamily="49" charset="0"/>
                        </a:rPr>
                        <a:t> a = 1;</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int</a:t>
                      </a:r>
                      <a:r>
                        <a:rPr lang="en-US" altLang="ko-KR" sz="2000" b="0" dirty="0" smtClean="0">
                          <a:solidFill>
                            <a:schemeClr val="tx1"/>
                          </a:solidFill>
                          <a:latin typeface="Courier New" pitchFamily="49" charset="0"/>
                          <a:ea typeface="+mn-ea"/>
                          <a:cs typeface="Courier New" pitchFamily="49" charset="0"/>
                        </a:rPr>
                        <a:t> b = 2;</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int</a:t>
                      </a:r>
                      <a:r>
                        <a:rPr lang="en-US" altLang="ko-KR" sz="2000" b="0" dirty="0" smtClean="0">
                          <a:solidFill>
                            <a:schemeClr val="tx1"/>
                          </a:solidFill>
                          <a:latin typeface="Courier New" pitchFamily="49" charset="0"/>
                          <a:ea typeface="+mn-ea"/>
                          <a:cs typeface="Courier New" pitchFamily="49" charset="0"/>
                        </a:rPr>
                        <a:t> c = 3;</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scanf</a:t>
                      </a:r>
                      <a:r>
                        <a:rPr lang="en-US" altLang="ko-KR" sz="2000" b="0" dirty="0" smtClean="0">
                          <a:solidFill>
                            <a:schemeClr val="tx1"/>
                          </a:solidFill>
                          <a:latin typeface="Courier New" pitchFamily="49" charset="0"/>
                          <a:ea typeface="+mn-ea"/>
                          <a:cs typeface="Courier New" pitchFamily="49" charset="0"/>
                        </a:rPr>
                        <a:t> ("%</a:t>
                      </a:r>
                      <a:r>
                        <a:rPr lang="en-US" altLang="ko-KR" sz="2000" b="0" dirty="0" err="1" smtClean="0">
                          <a:solidFill>
                            <a:schemeClr val="tx1"/>
                          </a:solidFill>
                          <a:latin typeface="Courier New" pitchFamily="49" charset="0"/>
                          <a:ea typeface="+mn-ea"/>
                          <a:cs typeface="Courier New" pitchFamily="49" charset="0"/>
                        </a:rPr>
                        <a:t>d%d</a:t>
                      </a:r>
                      <a:r>
                        <a:rPr lang="en-US" altLang="ko-KR" sz="2000" b="0" dirty="0" smtClean="0">
                          <a:solidFill>
                            <a:schemeClr val="tx1"/>
                          </a:solidFill>
                          <a:latin typeface="Courier New" pitchFamily="49" charset="0"/>
                          <a:ea typeface="+mn-ea"/>
                          <a:cs typeface="Courier New" pitchFamily="49" charset="0"/>
                        </a:rPr>
                        <a:t>",	  &amp;a, &amp;b, &amp;c);</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err="1" smtClean="0">
                          <a:solidFill>
                            <a:schemeClr val="tx1"/>
                          </a:solidFill>
                          <a:latin typeface="Courier New" pitchFamily="49" charset="0"/>
                          <a:ea typeface="+mn-ea"/>
                          <a:cs typeface="Courier New" pitchFamily="49" charset="0"/>
                        </a:rPr>
                        <a:t>printf</a:t>
                      </a:r>
                      <a:r>
                        <a:rPr lang="en-US" altLang="ko-KR" sz="2000" b="0" dirty="0" smtClean="0">
                          <a:solidFill>
                            <a:schemeClr val="tx1"/>
                          </a:solidFill>
                          <a:latin typeface="Courier New" pitchFamily="49" charset="0"/>
                          <a:ea typeface="+mn-ea"/>
                          <a:cs typeface="Courier New" pitchFamily="49" charset="0"/>
                        </a:rPr>
                        <a:t>("%d %d\n", a,  b,  c);</a:t>
                      </a: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2000" b="0" dirty="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5 10 15			(Input)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tx1"/>
                          </a:solidFill>
                          <a:latin typeface="Courier New" pitchFamily="49" charset="0"/>
                          <a:ea typeface="+mn-ea"/>
                          <a:cs typeface="Courier New" pitchFamily="49" charset="0"/>
                        </a:rPr>
                        <a:t>5 10 3			(Output)</a:t>
                      </a:r>
                      <a:endParaRPr lang="it-IT" altLang="ko-KR" sz="2000" b="0" dirty="0" smtClean="0">
                        <a:solidFill>
                          <a:schemeClr val="tx1"/>
                        </a:solidFill>
                        <a:latin typeface="Courier New" pitchFamily="49" charset="0"/>
                        <a:ea typeface="+mn-ea"/>
                        <a:cs typeface="Courier New" pitchFamily="49" charset="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C90C884-594F-470C-84AC-4DAF08F11419}" type="slidenum">
              <a:rPr lang="en-US" altLang="ko-KR"/>
              <a:pPr/>
              <a:t>69</a:t>
            </a:fld>
            <a:endParaRPr lang="en-US" altLang="ko-KR"/>
          </a:p>
        </p:txBody>
      </p:sp>
      <p:sp>
        <p:nvSpPr>
          <p:cNvPr id="50790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7907" name="Text Box 3"/>
          <p:cNvSpPr txBox="1">
            <a:spLocks noChangeArrowheads="1"/>
          </p:cNvSpPr>
          <p:nvPr/>
        </p:nvSpPr>
        <p:spPr bwMode="auto">
          <a:xfrm>
            <a:off x="228600" y="304800"/>
            <a:ext cx="7158038"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2-8   Programming Examples</a:t>
            </a:r>
          </a:p>
        </p:txBody>
      </p:sp>
      <p:sp>
        <p:nvSpPr>
          <p:cNvPr id="50790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7909" name="Rectangle 5"/>
          <p:cNvSpPr>
            <a:spLocks noChangeArrowheads="1"/>
          </p:cNvSpPr>
          <p:nvPr/>
        </p:nvSpPr>
        <p:spPr bwMode="auto">
          <a:xfrm>
            <a:off x="304800" y="1752600"/>
            <a:ext cx="8458200" cy="13731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In this section, we show some programming example to emphasize the ideas and concepts we have discussed about input/output.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9443831-16CE-4ADF-8C36-A27975C4884B}" type="slidenum">
              <a:rPr lang="en-US" altLang="ko-KR"/>
              <a:pPr/>
              <a:t>7</a:t>
            </a:fld>
            <a:endParaRPr lang="en-US" altLang="ko-KR"/>
          </a:p>
        </p:txBody>
      </p:sp>
      <p:sp>
        <p:nvSpPr>
          <p:cNvPr id="51302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3027" name="Rectangle 3"/>
          <p:cNvSpPr>
            <a:spLocks noChangeArrowheads="1"/>
          </p:cNvSpPr>
          <p:nvPr/>
        </p:nvSpPr>
        <p:spPr bwMode="auto">
          <a:xfrm>
            <a:off x="152400" y="5791200"/>
            <a:ext cx="49514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2-4</a:t>
            </a:r>
            <a:r>
              <a:rPr lang="en-US" altLang="ko-KR" sz="2000">
                <a:ea typeface="굴림" charset="-127"/>
              </a:rPr>
              <a:t>  Examples of Block Comments</a:t>
            </a:r>
          </a:p>
        </p:txBody>
      </p:sp>
      <p:grpSp>
        <p:nvGrpSpPr>
          <p:cNvPr id="513028" name="Group 4"/>
          <p:cNvGrpSpPr>
            <a:grpSpLocks/>
          </p:cNvGrpSpPr>
          <p:nvPr/>
        </p:nvGrpSpPr>
        <p:grpSpPr bwMode="auto">
          <a:xfrm>
            <a:off x="228600" y="252413"/>
            <a:ext cx="8610600" cy="5995987"/>
            <a:chOff x="336" y="159"/>
            <a:chExt cx="5232" cy="3777"/>
          </a:xfrm>
        </p:grpSpPr>
        <p:sp>
          <p:nvSpPr>
            <p:cNvPr id="51302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303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303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3033" name="Picture 9"/>
          <p:cNvPicPr>
            <a:picLocks noChangeAspect="1" noChangeArrowheads="1"/>
          </p:cNvPicPr>
          <p:nvPr/>
        </p:nvPicPr>
        <p:blipFill>
          <a:blip r:embed="rId3" cstate="print"/>
          <a:srcRect/>
          <a:stretch>
            <a:fillRect/>
          </a:stretch>
        </p:blipFill>
        <p:spPr bwMode="auto">
          <a:xfrm>
            <a:off x="112713" y="1627188"/>
            <a:ext cx="8802687" cy="30321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6C63296-0A30-4379-8B81-F1A4B6297C72}" type="slidenum">
              <a:rPr lang="en-US" altLang="ko-KR"/>
              <a:pPr/>
              <a:t>70</a:t>
            </a:fld>
            <a:endParaRPr lang="en-US" altLang="ko-KR"/>
          </a:p>
        </p:txBody>
      </p:sp>
      <p:sp>
        <p:nvSpPr>
          <p:cNvPr id="536579" name="Text Box 3"/>
          <p:cNvSpPr txBox="1">
            <a:spLocks noChangeArrowheads="1"/>
          </p:cNvSpPr>
          <p:nvPr/>
        </p:nvSpPr>
        <p:spPr bwMode="auto">
          <a:xfrm>
            <a:off x="228600" y="2286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2-4</a:t>
            </a:r>
          </a:p>
        </p:txBody>
      </p:sp>
      <p:sp>
        <p:nvSpPr>
          <p:cNvPr id="536580" name="Text Box 4"/>
          <p:cNvSpPr txBox="1">
            <a:spLocks noChangeArrowheads="1"/>
          </p:cNvSpPr>
          <p:nvPr/>
        </p:nvSpPr>
        <p:spPr bwMode="auto">
          <a:xfrm>
            <a:off x="2209800" y="228600"/>
            <a:ext cx="3992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 Program That Prints “Nothing!”</a:t>
            </a:r>
          </a:p>
        </p:txBody>
      </p:sp>
      <p:pic>
        <p:nvPicPr>
          <p:cNvPr id="536581" name="Picture 5"/>
          <p:cNvPicPr>
            <a:picLocks noChangeAspect="1" noChangeArrowheads="1"/>
          </p:cNvPicPr>
          <p:nvPr/>
        </p:nvPicPr>
        <p:blipFill>
          <a:blip r:embed="rId3" cstate="print"/>
          <a:srcRect/>
          <a:stretch>
            <a:fillRect/>
          </a:stretch>
        </p:blipFill>
        <p:spPr bwMode="auto">
          <a:xfrm>
            <a:off x="152400" y="682625"/>
            <a:ext cx="8875713" cy="5641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0839ED4-7DFB-4223-A297-C18FA354155B}" type="slidenum">
              <a:rPr lang="en-US" altLang="ko-KR"/>
              <a:pPr/>
              <a:t>71</a:t>
            </a:fld>
            <a:endParaRPr lang="en-US" altLang="ko-KR"/>
          </a:p>
        </p:txBody>
      </p:sp>
      <p:sp>
        <p:nvSpPr>
          <p:cNvPr id="537603" name="Text Box 3"/>
          <p:cNvSpPr txBox="1">
            <a:spLocks noChangeArrowheads="1"/>
          </p:cNvSpPr>
          <p:nvPr/>
        </p:nvSpPr>
        <p:spPr bwMode="auto">
          <a:xfrm>
            <a:off x="358775"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2-5</a:t>
            </a:r>
          </a:p>
        </p:txBody>
      </p:sp>
      <p:sp>
        <p:nvSpPr>
          <p:cNvPr id="537604" name="Text Box 4"/>
          <p:cNvSpPr txBox="1">
            <a:spLocks noChangeArrowheads="1"/>
          </p:cNvSpPr>
          <p:nvPr/>
        </p:nvSpPr>
        <p:spPr bwMode="auto">
          <a:xfrm>
            <a:off x="2301875" y="506413"/>
            <a:ext cx="46323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Demonstrate Printing Boolean Constants</a:t>
            </a:r>
          </a:p>
        </p:txBody>
      </p:sp>
      <p:pic>
        <p:nvPicPr>
          <p:cNvPr id="537605" name="Picture 5"/>
          <p:cNvPicPr>
            <a:picLocks noChangeAspect="1" noChangeArrowheads="1"/>
          </p:cNvPicPr>
          <p:nvPr/>
        </p:nvPicPr>
        <p:blipFill>
          <a:blip r:embed="rId3" cstate="print"/>
          <a:srcRect/>
          <a:stretch>
            <a:fillRect/>
          </a:stretch>
        </p:blipFill>
        <p:spPr bwMode="auto">
          <a:xfrm>
            <a:off x="152400" y="990600"/>
            <a:ext cx="8839200" cy="2522538"/>
          </a:xfrm>
          <a:prstGeom prst="rect">
            <a:avLst/>
          </a:prstGeom>
          <a:noFill/>
          <a:ln w="76200" algn="ctr">
            <a:noFill/>
            <a:miter lim="800000"/>
            <a:headEnd/>
            <a:tailEnd/>
          </a:ln>
          <a:effectLst/>
        </p:spPr>
      </p:pic>
      <p:pic>
        <p:nvPicPr>
          <p:cNvPr id="537608" name="Picture 8"/>
          <p:cNvPicPr>
            <a:picLocks noChangeAspect="1" noChangeArrowheads="1"/>
          </p:cNvPicPr>
          <p:nvPr/>
        </p:nvPicPr>
        <p:blipFill>
          <a:blip r:embed="rId4" cstate="print"/>
          <a:srcRect/>
          <a:stretch>
            <a:fillRect/>
          </a:stretch>
        </p:blipFill>
        <p:spPr bwMode="auto">
          <a:xfrm>
            <a:off x="152400" y="3352800"/>
            <a:ext cx="8839200" cy="19462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A5C77C0-32D1-4D6C-8F0C-7AE161A79519}" type="slidenum">
              <a:rPr lang="en-US" altLang="ko-KR"/>
              <a:pPr/>
              <a:t>72</a:t>
            </a:fld>
            <a:endParaRPr lang="en-US" altLang="ko-KR"/>
          </a:p>
        </p:txBody>
      </p:sp>
      <p:sp>
        <p:nvSpPr>
          <p:cNvPr id="555010" name="Text Box 2"/>
          <p:cNvSpPr txBox="1">
            <a:spLocks noChangeArrowheads="1"/>
          </p:cNvSpPr>
          <p:nvPr/>
        </p:nvSpPr>
        <p:spPr bwMode="auto">
          <a:xfrm>
            <a:off x="304800" y="4572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2-5</a:t>
            </a:r>
          </a:p>
        </p:txBody>
      </p:sp>
      <p:sp>
        <p:nvSpPr>
          <p:cNvPr id="555011" name="Text Box 3"/>
          <p:cNvSpPr txBox="1">
            <a:spLocks noChangeArrowheads="1"/>
          </p:cNvSpPr>
          <p:nvPr/>
        </p:nvSpPr>
        <p:spPr bwMode="auto">
          <a:xfrm>
            <a:off x="2293938" y="457200"/>
            <a:ext cx="593566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Demonstrate Printing Boolean Constants </a:t>
            </a:r>
            <a:r>
              <a:rPr lang="en-US" altLang="ko-KR" sz="2000">
                <a:solidFill>
                  <a:schemeClr val="folHlink"/>
                </a:solidFill>
                <a:ea typeface="굴림" charset="-127"/>
              </a:rPr>
              <a:t>(continued)</a:t>
            </a:r>
          </a:p>
        </p:txBody>
      </p:sp>
      <p:pic>
        <p:nvPicPr>
          <p:cNvPr id="555014" name="Picture 6"/>
          <p:cNvPicPr>
            <a:picLocks noChangeAspect="1" noChangeArrowheads="1"/>
          </p:cNvPicPr>
          <p:nvPr/>
        </p:nvPicPr>
        <p:blipFill>
          <a:blip r:embed="rId3" cstate="print"/>
          <a:srcRect/>
          <a:stretch>
            <a:fillRect/>
          </a:stretch>
        </p:blipFill>
        <p:spPr bwMode="auto">
          <a:xfrm>
            <a:off x="136525" y="992188"/>
            <a:ext cx="8931275" cy="22844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064F7A7-9E9C-4C62-A097-D406EEF28864}" type="slidenum">
              <a:rPr lang="en-US" altLang="ko-KR"/>
              <a:pPr/>
              <a:t>73</a:t>
            </a:fld>
            <a:endParaRPr lang="en-US" altLang="ko-KR"/>
          </a:p>
        </p:txBody>
      </p:sp>
      <p:sp>
        <p:nvSpPr>
          <p:cNvPr id="538627" name="Text Box 3"/>
          <p:cNvSpPr txBox="1">
            <a:spLocks noChangeArrowheads="1"/>
          </p:cNvSpPr>
          <p:nvPr/>
        </p:nvSpPr>
        <p:spPr bwMode="auto">
          <a:xfrm>
            <a:off x="358775"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2-6</a:t>
            </a:r>
          </a:p>
        </p:txBody>
      </p:sp>
      <p:sp>
        <p:nvSpPr>
          <p:cNvPr id="538628" name="Text Box 4"/>
          <p:cNvSpPr txBox="1">
            <a:spLocks noChangeArrowheads="1"/>
          </p:cNvSpPr>
          <p:nvPr/>
        </p:nvSpPr>
        <p:spPr bwMode="auto">
          <a:xfrm>
            <a:off x="2362200" y="506413"/>
            <a:ext cx="39481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Value of Selected Characters</a:t>
            </a:r>
          </a:p>
        </p:txBody>
      </p:sp>
      <p:pic>
        <p:nvPicPr>
          <p:cNvPr id="538629" name="Picture 5"/>
          <p:cNvPicPr>
            <a:picLocks noChangeAspect="1" noChangeArrowheads="1"/>
          </p:cNvPicPr>
          <p:nvPr/>
        </p:nvPicPr>
        <p:blipFill>
          <a:blip r:embed="rId3" cstate="print"/>
          <a:srcRect/>
          <a:stretch>
            <a:fillRect/>
          </a:stretch>
        </p:blipFill>
        <p:spPr bwMode="auto">
          <a:xfrm>
            <a:off x="176213" y="914400"/>
            <a:ext cx="8739187" cy="4899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0B28FB5-F2DD-4939-B89E-F4D8AD61AB73}" type="slidenum">
              <a:rPr lang="en-US" altLang="ko-KR"/>
              <a:pPr/>
              <a:t>74</a:t>
            </a:fld>
            <a:endParaRPr lang="en-US" altLang="ko-KR"/>
          </a:p>
        </p:txBody>
      </p:sp>
      <p:sp>
        <p:nvSpPr>
          <p:cNvPr id="550915" name="Text Box 3"/>
          <p:cNvSpPr txBox="1">
            <a:spLocks noChangeArrowheads="1"/>
          </p:cNvSpPr>
          <p:nvPr/>
        </p:nvSpPr>
        <p:spPr bwMode="auto">
          <a:xfrm>
            <a:off x="1524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2-6</a:t>
            </a:r>
          </a:p>
        </p:txBody>
      </p:sp>
      <p:sp>
        <p:nvSpPr>
          <p:cNvPr id="550916" name="Text Box 4"/>
          <p:cNvSpPr txBox="1">
            <a:spLocks noChangeArrowheads="1"/>
          </p:cNvSpPr>
          <p:nvPr/>
        </p:nvSpPr>
        <p:spPr bwMode="auto">
          <a:xfrm>
            <a:off x="2098675" y="506413"/>
            <a:ext cx="53149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Value of Selected Characters </a:t>
            </a:r>
            <a:r>
              <a:rPr lang="en-US" altLang="ko-KR" sz="2000">
                <a:solidFill>
                  <a:schemeClr val="folHlink"/>
                </a:solidFill>
                <a:ea typeface="굴림" charset="-127"/>
              </a:rPr>
              <a:t>(continued)</a:t>
            </a:r>
            <a:r>
              <a:rPr lang="en-US" altLang="ko-KR" sz="2000">
                <a:ea typeface="굴림" charset="-127"/>
              </a:rPr>
              <a:t> </a:t>
            </a:r>
          </a:p>
        </p:txBody>
      </p:sp>
      <p:pic>
        <p:nvPicPr>
          <p:cNvPr id="550917" name="Picture 5"/>
          <p:cNvPicPr>
            <a:picLocks noChangeAspect="1" noChangeArrowheads="1"/>
          </p:cNvPicPr>
          <p:nvPr/>
        </p:nvPicPr>
        <p:blipFill>
          <a:blip r:embed="rId3" cstate="print"/>
          <a:srcRect/>
          <a:stretch>
            <a:fillRect/>
          </a:stretch>
        </p:blipFill>
        <p:spPr bwMode="auto">
          <a:xfrm>
            <a:off x="158750" y="990600"/>
            <a:ext cx="8756650" cy="1325563"/>
          </a:xfrm>
          <a:prstGeom prst="rect">
            <a:avLst/>
          </a:prstGeom>
          <a:noFill/>
          <a:ln w="76200" algn="ctr">
            <a:noFill/>
            <a:miter lim="800000"/>
            <a:headEnd/>
            <a:tailEnd/>
          </a:ln>
          <a:effectLst/>
        </p:spPr>
      </p:pic>
      <p:pic>
        <p:nvPicPr>
          <p:cNvPr id="550918" name="Picture 6"/>
          <p:cNvPicPr>
            <a:picLocks noChangeAspect="1" noChangeArrowheads="1"/>
          </p:cNvPicPr>
          <p:nvPr/>
        </p:nvPicPr>
        <p:blipFill>
          <a:blip r:embed="rId4" cstate="print"/>
          <a:srcRect/>
          <a:stretch>
            <a:fillRect/>
          </a:stretch>
        </p:blipFill>
        <p:spPr bwMode="auto">
          <a:xfrm>
            <a:off x="152400" y="2133600"/>
            <a:ext cx="8775700" cy="35893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5855C1C-8A85-4F0C-8AD3-366C382791C7}" type="slidenum">
              <a:rPr lang="en-US" altLang="ko-KR"/>
              <a:pPr/>
              <a:t>75</a:t>
            </a:fld>
            <a:endParaRPr lang="en-US" altLang="ko-KR"/>
          </a:p>
        </p:txBody>
      </p:sp>
      <p:sp>
        <p:nvSpPr>
          <p:cNvPr id="551939" name="Text Box 3"/>
          <p:cNvSpPr txBox="1">
            <a:spLocks noChangeArrowheads="1"/>
          </p:cNvSpPr>
          <p:nvPr/>
        </p:nvSpPr>
        <p:spPr bwMode="auto">
          <a:xfrm>
            <a:off x="1524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2-6</a:t>
            </a:r>
          </a:p>
        </p:txBody>
      </p:sp>
      <p:sp>
        <p:nvSpPr>
          <p:cNvPr id="551940" name="Text Box 4"/>
          <p:cNvSpPr txBox="1">
            <a:spLocks noChangeArrowheads="1"/>
          </p:cNvSpPr>
          <p:nvPr/>
        </p:nvSpPr>
        <p:spPr bwMode="auto">
          <a:xfrm>
            <a:off x="2076450" y="457200"/>
            <a:ext cx="5565775" cy="457200"/>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Value of Selected Characters </a:t>
            </a:r>
            <a:r>
              <a:rPr lang="en-US" altLang="ko-KR">
                <a:solidFill>
                  <a:schemeClr val="folHlink"/>
                </a:solidFill>
                <a:ea typeface="굴림" charset="-127"/>
              </a:rPr>
              <a:t>(continued)</a:t>
            </a:r>
            <a:r>
              <a:rPr lang="en-US" altLang="ko-KR" sz="2000">
                <a:ea typeface="굴림" charset="-127"/>
              </a:rPr>
              <a:t> </a:t>
            </a:r>
          </a:p>
        </p:txBody>
      </p:sp>
      <p:pic>
        <p:nvPicPr>
          <p:cNvPr id="551941" name="Picture 5"/>
          <p:cNvPicPr>
            <a:picLocks noChangeAspect="1" noChangeArrowheads="1"/>
          </p:cNvPicPr>
          <p:nvPr/>
        </p:nvPicPr>
        <p:blipFill>
          <a:blip r:embed="rId3" cstate="print"/>
          <a:srcRect/>
          <a:stretch>
            <a:fillRect/>
          </a:stretch>
        </p:blipFill>
        <p:spPr bwMode="auto">
          <a:xfrm>
            <a:off x="228600" y="1023938"/>
            <a:ext cx="8775700" cy="51482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F86FEBD-766E-4870-B588-EF04FD692A22}" type="slidenum">
              <a:rPr lang="en-US" altLang="ko-KR"/>
              <a:pPr/>
              <a:t>76</a:t>
            </a:fld>
            <a:endParaRPr lang="en-US" altLang="ko-KR"/>
          </a:p>
        </p:txBody>
      </p:sp>
      <p:sp>
        <p:nvSpPr>
          <p:cNvPr id="552963" name="Text Box 3"/>
          <p:cNvSpPr txBox="1">
            <a:spLocks noChangeArrowheads="1"/>
          </p:cNvSpPr>
          <p:nvPr/>
        </p:nvSpPr>
        <p:spPr bwMode="auto">
          <a:xfrm>
            <a:off x="358775" y="2016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2-6</a:t>
            </a:r>
          </a:p>
        </p:txBody>
      </p:sp>
      <p:sp>
        <p:nvSpPr>
          <p:cNvPr id="552964" name="Text Box 4"/>
          <p:cNvSpPr txBox="1">
            <a:spLocks noChangeArrowheads="1"/>
          </p:cNvSpPr>
          <p:nvPr/>
        </p:nvSpPr>
        <p:spPr bwMode="auto">
          <a:xfrm>
            <a:off x="2286000" y="152400"/>
            <a:ext cx="5578475" cy="457200"/>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Value of Selected Characters </a:t>
            </a:r>
            <a:r>
              <a:rPr lang="en-US" altLang="ko-KR">
                <a:solidFill>
                  <a:schemeClr val="folHlink"/>
                </a:solidFill>
                <a:ea typeface="굴림" charset="-127"/>
              </a:rPr>
              <a:t>(continued)</a:t>
            </a:r>
            <a:r>
              <a:rPr lang="en-US" altLang="ko-KR">
                <a:ea typeface="굴림" charset="-127"/>
              </a:rPr>
              <a:t> </a:t>
            </a:r>
          </a:p>
        </p:txBody>
      </p:sp>
      <p:pic>
        <p:nvPicPr>
          <p:cNvPr id="552965" name="Picture 5"/>
          <p:cNvPicPr>
            <a:picLocks noChangeAspect="1" noChangeArrowheads="1"/>
          </p:cNvPicPr>
          <p:nvPr/>
        </p:nvPicPr>
        <p:blipFill>
          <a:blip r:embed="rId3" cstate="print"/>
          <a:srcRect/>
          <a:stretch>
            <a:fillRect/>
          </a:stretch>
        </p:blipFill>
        <p:spPr bwMode="auto">
          <a:xfrm>
            <a:off x="201613" y="838200"/>
            <a:ext cx="8866187" cy="55880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252C12D-71A4-4A68-80BD-9EA699BCC613}" type="slidenum">
              <a:rPr lang="en-US" altLang="ko-KR"/>
              <a:pPr/>
              <a:t>77</a:t>
            </a:fld>
            <a:endParaRPr lang="en-US" altLang="ko-KR"/>
          </a:p>
        </p:txBody>
      </p:sp>
      <p:sp>
        <p:nvSpPr>
          <p:cNvPr id="539651" name="Text Box 3"/>
          <p:cNvSpPr txBox="1">
            <a:spLocks noChangeArrowheads="1"/>
          </p:cNvSpPr>
          <p:nvPr/>
        </p:nvSpPr>
        <p:spPr bwMode="auto">
          <a:xfrm>
            <a:off x="242888" y="3048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2-7</a:t>
            </a:r>
          </a:p>
        </p:txBody>
      </p:sp>
      <p:sp>
        <p:nvSpPr>
          <p:cNvPr id="539652" name="Text Box 4"/>
          <p:cNvSpPr txBox="1">
            <a:spLocks noChangeArrowheads="1"/>
          </p:cNvSpPr>
          <p:nvPr/>
        </p:nvSpPr>
        <p:spPr bwMode="auto">
          <a:xfrm>
            <a:off x="2170113" y="304800"/>
            <a:ext cx="50688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 Circle’s Area and Circumference</a:t>
            </a:r>
          </a:p>
        </p:txBody>
      </p:sp>
      <p:pic>
        <p:nvPicPr>
          <p:cNvPr id="539653" name="Picture 5"/>
          <p:cNvPicPr>
            <a:picLocks noChangeAspect="1" noChangeArrowheads="1"/>
          </p:cNvPicPr>
          <p:nvPr/>
        </p:nvPicPr>
        <p:blipFill>
          <a:blip r:embed="rId3" cstate="print"/>
          <a:srcRect/>
          <a:stretch>
            <a:fillRect/>
          </a:stretch>
        </p:blipFill>
        <p:spPr bwMode="auto">
          <a:xfrm>
            <a:off x="176213" y="963613"/>
            <a:ext cx="8739187" cy="48275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E195D2F-BE41-44E9-9EF2-76DF9BE6ED93}" type="slidenum">
              <a:rPr lang="en-US" altLang="ko-KR"/>
              <a:pPr/>
              <a:t>78</a:t>
            </a:fld>
            <a:endParaRPr lang="en-US" altLang="ko-KR"/>
          </a:p>
        </p:txBody>
      </p:sp>
      <p:sp>
        <p:nvSpPr>
          <p:cNvPr id="556034" name="Text Box 2"/>
          <p:cNvSpPr txBox="1">
            <a:spLocks noChangeArrowheads="1"/>
          </p:cNvSpPr>
          <p:nvPr/>
        </p:nvSpPr>
        <p:spPr bwMode="auto">
          <a:xfrm>
            <a:off x="242888" y="635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2-7</a:t>
            </a:r>
          </a:p>
        </p:txBody>
      </p:sp>
      <p:sp>
        <p:nvSpPr>
          <p:cNvPr id="556035" name="Text Box 3"/>
          <p:cNvSpPr txBox="1">
            <a:spLocks noChangeArrowheads="1"/>
          </p:cNvSpPr>
          <p:nvPr/>
        </p:nvSpPr>
        <p:spPr bwMode="auto">
          <a:xfrm>
            <a:off x="2085975" y="0"/>
            <a:ext cx="63722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 Circle’s Area and Circumference </a:t>
            </a:r>
            <a:r>
              <a:rPr lang="en-US" altLang="ko-KR" sz="2000">
                <a:solidFill>
                  <a:schemeClr val="folHlink"/>
                </a:solidFill>
                <a:ea typeface="굴림" charset="-127"/>
              </a:rPr>
              <a:t>(continued)</a:t>
            </a:r>
          </a:p>
        </p:txBody>
      </p:sp>
      <p:pic>
        <p:nvPicPr>
          <p:cNvPr id="556037" name="Picture 5"/>
          <p:cNvPicPr>
            <a:picLocks noChangeAspect="1" noChangeArrowheads="1"/>
          </p:cNvPicPr>
          <p:nvPr/>
        </p:nvPicPr>
        <p:blipFill>
          <a:blip r:embed="rId3" cstate="print"/>
          <a:srcRect/>
          <a:stretch>
            <a:fillRect/>
          </a:stretch>
        </p:blipFill>
        <p:spPr bwMode="auto">
          <a:xfrm>
            <a:off x="381000" y="381000"/>
            <a:ext cx="8355013" cy="60626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F24B33C4-A2B6-4397-A232-9A2F6511D430}" type="slidenum">
              <a:rPr lang="en-US" altLang="ko-KR"/>
              <a:pPr/>
              <a:t>79</a:t>
            </a:fld>
            <a:endParaRPr lang="en-US" altLang="ko-KR"/>
          </a:p>
        </p:txBody>
      </p:sp>
      <p:sp>
        <p:nvSpPr>
          <p:cNvPr id="5314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31459" name="Rectangle 3"/>
          <p:cNvSpPr>
            <a:spLocks noChangeArrowheads="1"/>
          </p:cNvSpPr>
          <p:nvPr/>
        </p:nvSpPr>
        <p:spPr bwMode="auto">
          <a:xfrm>
            <a:off x="152400" y="5791200"/>
            <a:ext cx="65214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2-22</a:t>
            </a:r>
            <a:r>
              <a:rPr lang="en-US" altLang="ko-KR" sz="2000">
                <a:ea typeface="굴림" charset="-127"/>
              </a:rPr>
              <a:t>  Output Specifications for Inventory Report</a:t>
            </a:r>
          </a:p>
        </p:txBody>
      </p:sp>
      <p:grpSp>
        <p:nvGrpSpPr>
          <p:cNvPr id="2" name="Group 4"/>
          <p:cNvGrpSpPr>
            <a:grpSpLocks/>
          </p:cNvGrpSpPr>
          <p:nvPr/>
        </p:nvGrpSpPr>
        <p:grpSpPr bwMode="auto">
          <a:xfrm>
            <a:off x="228600" y="252413"/>
            <a:ext cx="8610600" cy="5995987"/>
            <a:chOff x="336" y="159"/>
            <a:chExt cx="5232" cy="3777"/>
          </a:xfrm>
        </p:grpSpPr>
        <p:sp>
          <p:nvSpPr>
            <p:cNvPr id="5314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314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314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31466" name="Picture 10"/>
          <p:cNvPicPr>
            <a:picLocks noChangeAspect="1" noChangeArrowheads="1"/>
          </p:cNvPicPr>
          <p:nvPr/>
        </p:nvPicPr>
        <p:blipFill>
          <a:blip r:embed="rId3" cstate="print"/>
          <a:srcRect/>
          <a:stretch>
            <a:fillRect/>
          </a:stretch>
        </p:blipFill>
        <p:spPr bwMode="auto">
          <a:xfrm>
            <a:off x="152400" y="1219200"/>
            <a:ext cx="8948738" cy="37639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8E22FBA-C2F6-4D5D-8DEB-6771567ADC76}" type="slidenum">
              <a:rPr lang="en-US" altLang="ko-KR"/>
              <a:pPr/>
              <a:t>8</a:t>
            </a:fld>
            <a:endParaRPr lang="en-US" altLang="ko-KR"/>
          </a:p>
        </p:txBody>
      </p:sp>
      <p:sp>
        <p:nvSpPr>
          <p:cNvPr id="51405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4051" name="Rectangle 3"/>
          <p:cNvSpPr>
            <a:spLocks noChangeArrowheads="1"/>
          </p:cNvSpPr>
          <p:nvPr/>
        </p:nvSpPr>
        <p:spPr bwMode="auto">
          <a:xfrm>
            <a:off x="152400" y="5791200"/>
            <a:ext cx="48244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2-5</a:t>
            </a:r>
            <a:r>
              <a:rPr lang="en-US" altLang="ko-KR" sz="2000">
                <a:ea typeface="굴림" charset="-127"/>
              </a:rPr>
              <a:t>  Examples of Line Comments</a:t>
            </a:r>
          </a:p>
        </p:txBody>
      </p:sp>
      <p:grpSp>
        <p:nvGrpSpPr>
          <p:cNvPr id="514052" name="Group 4"/>
          <p:cNvGrpSpPr>
            <a:grpSpLocks/>
          </p:cNvGrpSpPr>
          <p:nvPr/>
        </p:nvGrpSpPr>
        <p:grpSpPr bwMode="auto">
          <a:xfrm>
            <a:off x="228600" y="252413"/>
            <a:ext cx="8610600" cy="5995987"/>
            <a:chOff x="336" y="159"/>
            <a:chExt cx="5232" cy="3777"/>
          </a:xfrm>
        </p:grpSpPr>
        <p:sp>
          <p:nvSpPr>
            <p:cNvPr id="51405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405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405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4058" name="Picture 10"/>
          <p:cNvPicPr>
            <a:picLocks noChangeAspect="1" noChangeArrowheads="1"/>
          </p:cNvPicPr>
          <p:nvPr/>
        </p:nvPicPr>
        <p:blipFill>
          <a:blip r:embed="rId3" cstate="print"/>
          <a:srcRect/>
          <a:stretch>
            <a:fillRect/>
          </a:stretch>
        </p:blipFill>
        <p:spPr bwMode="auto">
          <a:xfrm>
            <a:off x="285750" y="2754313"/>
            <a:ext cx="8629650" cy="12842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ABD44F6-E8E8-4919-842B-7A055A2AEB8D}" type="slidenum">
              <a:rPr lang="en-US" altLang="ko-KR"/>
              <a:pPr/>
              <a:t>80</a:t>
            </a:fld>
            <a:endParaRPr lang="en-US" altLang="ko-KR"/>
          </a:p>
        </p:txBody>
      </p:sp>
      <p:sp>
        <p:nvSpPr>
          <p:cNvPr id="541699" name="Text Box 3"/>
          <p:cNvSpPr txBox="1">
            <a:spLocks noChangeArrowheads="1"/>
          </p:cNvSpPr>
          <p:nvPr/>
        </p:nvSpPr>
        <p:spPr bwMode="auto">
          <a:xfrm>
            <a:off x="2286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2-8</a:t>
            </a:r>
          </a:p>
        </p:txBody>
      </p:sp>
      <p:sp>
        <p:nvSpPr>
          <p:cNvPr id="541700" name="Text Box 4"/>
          <p:cNvSpPr txBox="1">
            <a:spLocks noChangeArrowheads="1"/>
          </p:cNvSpPr>
          <p:nvPr/>
        </p:nvSpPr>
        <p:spPr bwMode="auto">
          <a:xfrm>
            <a:off x="2155825" y="506413"/>
            <a:ext cx="31956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A Sample Inventory Report</a:t>
            </a:r>
          </a:p>
        </p:txBody>
      </p:sp>
      <p:pic>
        <p:nvPicPr>
          <p:cNvPr id="541701" name="Picture 5"/>
          <p:cNvPicPr>
            <a:picLocks noChangeAspect="1" noChangeArrowheads="1"/>
          </p:cNvPicPr>
          <p:nvPr/>
        </p:nvPicPr>
        <p:blipFill>
          <a:blip r:embed="rId3" cstate="print"/>
          <a:srcRect/>
          <a:stretch>
            <a:fillRect/>
          </a:stretch>
        </p:blipFill>
        <p:spPr bwMode="auto">
          <a:xfrm>
            <a:off x="152400" y="906463"/>
            <a:ext cx="8839200" cy="50371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62431D1-CDB0-4283-9C5B-C3A56FCE224B}" type="slidenum">
              <a:rPr lang="en-US" altLang="ko-KR"/>
              <a:pPr/>
              <a:t>81</a:t>
            </a:fld>
            <a:endParaRPr lang="en-US" altLang="ko-KR"/>
          </a:p>
        </p:txBody>
      </p:sp>
      <p:sp>
        <p:nvSpPr>
          <p:cNvPr id="557058" name="Text Box 2"/>
          <p:cNvSpPr txBox="1">
            <a:spLocks noChangeArrowheads="1"/>
          </p:cNvSpPr>
          <p:nvPr/>
        </p:nvSpPr>
        <p:spPr bwMode="auto">
          <a:xfrm>
            <a:off x="152400" y="506413"/>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2-8</a:t>
            </a:r>
          </a:p>
        </p:txBody>
      </p:sp>
      <p:sp>
        <p:nvSpPr>
          <p:cNvPr id="557059" name="Text Box 3"/>
          <p:cNvSpPr txBox="1">
            <a:spLocks noChangeArrowheads="1"/>
          </p:cNvSpPr>
          <p:nvPr/>
        </p:nvSpPr>
        <p:spPr bwMode="auto">
          <a:xfrm>
            <a:off x="2032000" y="457200"/>
            <a:ext cx="4749800" cy="457200"/>
          </a:xfrm>
          <a:prstGeom prst="rect">
            <a:avLst/>
          </a:prstGeom>
          <a:noFill/>
          <a:ln w="76200" algn="ctr">
            <a:noFill/>
            <a:miter lim="800000"/>
            <a:headEnd/>
            <a:tailEnd/>
          </a:ln>
          <a:effectLst/>
        </p:spPr>
        <p:txBody>
          <a:bodyPr wrap="none">
            <a:spAutoFit/>
          </a:bodyPr>
          <a:lstStyle/>
          <a:p>
            <a:pPr algn="ctr"/>
            <a:r>
              <a:rPr lang="en-US" altLang="ko-KR" sz="2000">
                <a:ea typeface="굴림" charset="-127"/>
              </a:rPr>
              <a:t>A Sample Inventory Report </a:t>
            </a:r>
            <a:r>
              <a:rPr lang="en-US" altLang="ko-KR">
                <a:solidFill>
                  <a:schemeClr val="folHlink"/>
                </a:solidFill>
                <a:ea typeface="굴림" charset="-127"/>
              </a:rPr>
              <a:t>(continued)</a:t>
            </a:r>
          </a:p>
        </p:txBody>
      </p:sp>
      <p:pic>
        <p:nvPicPr>
          <p:cNvPr id="557061" name="Picture 5"/>
          <p:cNvPicPr>
            <a:picLocks noChangeAspect="1" noChangeArrowheads="1"/>
          </p:cNvPicPr>
          <p:nvPr/>
        </p:nvPicPr>
        <p:blipFill>
          <a:blip r:embed="rId3" cstate="print"/>
          <a:srcRect/>
          <a:stretch>
            <a:fillRect/>
          </a:stretch>
        </p:blipFill>
        <p:spPr bwMode="auto">
          <a:xfrm>
            <a:off x="76200" y="874713"/>
            <a:ext cx="8894763" cy="53736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6E53DC43-E980-4FF2-93C6-A66FEFDE7877}" type="slidenum">
              <a:rPr lang="en-US" altLang="ko-KR"/>
              <a:pPr/>
              <a:t>82</a:t>
            </a:fld>
            <a:endParaRPr lang="en-US" altLang="ko-KR"/>
          </a:p>
        </p:txBody>
      </p:sp>
      <p:sp>
        <p:nvSpPr>
          <p:cNvPr id="508930"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8931" name="Text Box 3"/>
          <p:cNvSpPr txBox="1">
            <a:spLocks noChangeArrowheads="1"/>
          </p:cNvSpPr>
          <p:nvPr/>
        </p:nvSpPr>
        <p:spPr bwMode="auto">
          <a:xfrm>
            <a:off x="228600" y="304800"/>
            <a:ext cx="6562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2-9   Software Engineering</a:t>
            </a:r>
          </a:p>
        </p:txBody>
      </p:sp>
      <p:sp>
        <p:nvSpPr>
          <p:cNvPr id="50893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8933" name="Rectangle 5"/>
          <p:cNvSpPr>
            <a:spLocks noChangeArrowheads="1"/>
          </p:cNvSpPr>
          <p:nvPr/>
        </p:nvSpPr>
        <p:spPr bwMode="auto">
          <a:xfrm>
            <a:off x="304800" y="1582738"/>
            <a:ext cx="8458200" cy="2227262"/>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FFFFFF"/>
                  </a:outerShdw>
                </a:effectLst>
                <a:ea typeface="굴림" charset="-127"/>
              </a:rPr>
              <a:t>Although this chapter introduces only a few programming concepts, there is still much to be said from a software engineering point of view. We will discuss the concepts of program documentation, data naming, and data hiding.</a:t>
            </a:r>
          </a:p>
        </p:txBody>
      </p:sp>
      <p:sp>
        <p:nvSpPr>
          <p:cNvPr id="508934" name="Rectangle 6"/>
          <p:cNvSpPr>
            <a:spLocks noChangeArrowheads="1"/>
          </p:cNvSpPr>
          <p:nvPr/>
        </p:nvSpPr>
        <p:spPr bwMode="auto">
          <a:xfrm>
            <a:off x="304800" y="5060950"/>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Program Documentation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Data Names</a:t>
            </a:r>
          </a:p>
          <a:p>
            <a:pPr algn="l">
              <a:buClr>
                <a:schemeClr val="folHlink"/>
              </a:buClr>
              <a:buSzPct val="117000"/>
              <a:buFont typeface="Wingdings" pitchFamily="2" charset="2"/>
              <a:buNone/>
            </a:pPr>
            <a:r>
              <a:rPr lang="en-US" altLang="ko-KR">
                <a:solidFill>
                  <a:schemeClr val="hlink"/>
                </a:solidFill>
                <a:ea typeface="굴림" charset="-127"/>
              </a:rPr>
              <a:t>Data Hiding</a:t>
            </a:r>
          </a:p>
        </p:txBody>
      </p:sp>
      <p:sp>
        <p:nvSpPr>
          <p:cNvPr id="508935" name="Text Box 7"/>
          <p:cNvSpPr txBox="1">
            <a:spLocks noChangeArrowheads="1"/>
          </p:cNvSpPr>
          <p:nvPr/>
        </p:nvSpPr>
        <p:spPr bwMode="auto">
          <a:xfrm>
            <a:off x="317500" y="45847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FFFFFF"/>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4EB05D6-42BB-4D5C-ACDC-5AF1E0647687}" type="slidenum">
              <a:rPr lang="en-US" altLang="ko-KR"/>
              <a:pPr/>
              <a:t>83</a:t>
            </a:fld>
            <a:endParaRPr lang="en-US" altLang="ko-KR"/>
          </a:p>
        </p:txBody>
      </p:sp>
      <p:sp>
        <p:nvSpPr>
          <p:cNvPr id="466958" name="Text Box 14"/>
          <p:cNvSpPr txBox="1">
            <a:spLocks noChangeArrowheads="1"/>
          </p:cNvSpPr>
          <p:nvPr/>
        </p:nvSpPr>
        <p:spPr bwMode="auto">
          <a:xfrm>
            <a:off x="295275" y="506413"/>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2-11</a:t>
            </a:r>
          </a:p>
        </p:txBody>
      </p:sp>
      <p:sp>
        <p:nvSpPr>
          <p:cNvPr id="466959" name="Text Box 15"/>
          <p:cNvSpPr txBox="1">
            <a:spLocks noChangeArrowheads="1"/>
          </p:cNvSpPr>
          <p:nvPr/>
        </p:nvSpPr>
        <p:spPr bwMode="auto">
          <a:xfrm>
            <a:off x="2505075" y="506413"/>
            <a:ext cx="49625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Sample of General Program Documentation</a:t>
            </a:r>
          </a:p>
        </p:txBody>
      </p:sp>
      <p:pic>
        <p:nvPicPr>
          <p:cNvPr id="466960" name="Picture 16"/>
          <p:cNvPicPr>
            <a:picLocks noChangeAspect="1" noChangeArrowheads="1"/>
          </p:cNvPicPr>
          <p:nvPr/>
        </p:nvPicPr>
        <p:blipFill>
          <a:blip r:embed="rId3" cstate="print"/>
          <a:srcRect/>
          <a:stretch>
            <a:fillRect/>
          </a:stretch>
        </p:blipFill>
        <p:spPr bwMode="auto">
          <a:xfrm>
            <a:off x="179388" y="914400"/>
            <a:ext cx="8812212" cy="35290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8E9F82FB-57DF-49F0-9ED0-3AEBE7130DBB}" type="slidenum">
              <a:rPr lang="en-US" altLang="ko-KR"/>
              <a:pPr/>
              <a:t>84</a:t>
            </a:fld>
            <a:endParaRPr lang="en-US" altLang="ko-KR"/>
          </a:p>
        </p:txBody>
      </p:sp>
      <p:sp>
        <p:nvSpPr>
          <p:cNvPr id="573443" name="Text Box 3"/>
          <p:cNvSpPr txBox="1">
            <a:spLocks noChangeArrowheads="1"/>
          </p:cNvSpPr>
          <p:nvPr/>
        </p:nvSpPr>
        <p:spPr bwMode="auto">
          <a:xfrm>
            <a:off x="88900" y="5181600"/>
            <a:ext cx="1397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2-13</a:t>
            </a:r>
          </a:p>
        </p:txBody>
      </p:sp>
      <p:sp>
        <p:nvSpPr>
          <p:cNvPr id="573444" name="Text Box 4"/>
          <p:cNvSpPr txBox="1">
            <a:spLocks noChangeArrowheads="1"/>
          </p:cNvSpPr>
          <p:nvPr/>
        </p:nvSpPr>
        <p:spPr bwMode="auto">
          <a:xfrm>
            <a:off x="1600200" y="5181600"/>
            <a:ext cx="46132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Good and Poor Data Names</a:t>
            </a:r>
          </a:p>
        </p:txBody>
      </p:sp>
      <p:pic>
        <p:nvPicPr>
          <p:cNvPr id="573446" name="Picture 6"/>
          <p:cNvPicPr>
            <a:picLocks noChangeAspect="1" noChangeArrowheads="1"/>
          </p:cNvPicPr>
          <p:nvPr/>
        </p:nvPicPr>
        <p:blipFill>
          <a:blip r:embed="rId3" cstate="print"/>
          <a:srcRect/>
          <a:stretch>
            <a:fillRect/>
          </a:stretch>
        </p:blipFill>
        <p:spPr bwMode="auto">
          <a:xfrm>
            <a:off x="152400" y="1057275"/>
            <a:ext cx="8802688" cy="2598738"/>
          </a:xfrm>
          <a:prstGeom prst="rect">
            <a:avLst/>
          </a:prstGeom>
          <a:noFill/>
          <a:ln w="76200" algn="ctr">
            <a:noFill/>
            <a:miter lim="800000"/>
            <a:headEnd/>
            <a:tailEnd/>
          </a:ln>
          <a:effectLst/>
        </p:spPr>
      </p:pic>
      <p:pic>
        <p:nvPicPr>
          <p:cNvPr id="573448" name="Picture 8"/>
          <p:cNvPicPr>
            <a:picLocks noChangeAspect="1" noChangeArrowheads="1"/>
          </p:cNvPicPr>
          <p:nvPr/>
        </p:nvPicPr>
        <p:blipFill>
          <a:blip r:embed="rId4" cstate="print"/>
          <a:srcRect/>
          <a:stretch>
            <a:fillRect/>
          </a:stretch>
        </p:blipFill>
        <p:spPr bwMode="auto">
          <a:xfrm>
            <a:off x="88900" y="3657600"/>
            <a:ext cx="8826500" cy="1533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5D22079-2700-491E-A2EC-5A0D4BEDD387}" type="slidenum">
              <a:rPr lang="en-US" altLang="ko-KR"/>
              <a:pPr/>
              <a:t>85</a:t>
            </a:fld>
            <a:endParaRPr lang="en-US" altLang="ko-KR"/>
          </a:p>
        </p:txBody>
      </p:sp>
      <p:sp>
        <p:nvSpPr>
          <p:cNvPr id="574467" name="Text Box 3"/>
          <p:cNvSpPr txBox="1">
            <a:spLocks noChangeArrowheads="1"/>
          </p:cNvSpPr>
          <p:nvPr/>
        </p:nvSpPr>
        <p:spPr bwMode="auto">
          <a:xfrm>
            <a:off x="241300" y="4114800"/>
            <a:ext cx="1397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2-14</a:t>
            </a:r>
          </a:p>
        </p:txBody>
      </p:sp>
      <p:sp>
        <p:nvSpPr>
          <p:cNvPr id="574468" name="Text Box 4"/>
          <p:cNvSpPr txBox="1">
            <a:spLocks noChangeArrowheads="1"/>
          </p:cNvSpPr>
          <p:nvPr/>
        </p:nvSpPr>
        <p:spPr bwMode="auto">
          <a:xfrm>
            <a:off x="1682750" y="4114800"/>
            <a:ext cx="35750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Examples of Defined Constants</a:t>
            </a:r>
          </a:p>
        </p:txBody>
      </p:sp>
      <p:pic>
        <p:nvPicPr>
          <p:cNvPr id="574470" name="Picture 6"/>
          <p:cNvPicPr>
            <a:picLocks noChangeAspect="1" noChangeArrowheads="1"/>
          </p:cNvPicPr>
          <p:nvPr/>
        </p:nvPicPr>
        <p:blipFill>
          <a:blip r:embed="rId3" cstate="print"/>
          <a:srcRect/>
          <a:stretch>
            <a:fillRect/>
          </a:stretch>
        </p:blipFill>
        <p:spPr bwMode="auto">
          <a:xfrm>
            <a:off x="282575" y="2409825"/>
            <a:ext cx="8556625" cy="17319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891FACB6-481E-4E26-B58E-FAFE6DDBB2E5}" type="slidenum">
              <a:rPr lang="en-US" altLang="ko-KR"/>
              <a:pPr/>
              <a:t>86</a:t>
            </a:fld>
            <a:endParaRPr lang="en-US" altLang="ko-KR"/>
          </a:p>
        </p:txBody>
      </p:sp>
      <p:sp>
        <p:nvSpPr>
          <p:cNvPr id="585730"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5731" name="Line 3"/>
          <p:cNvSpPr>
            <a:spLocks noChangeShapeType="1"/>
          </p:cNvSpPr>
          <p:nvPr/>
        </p:nvSpPr>
        <p:spPr bwMode="auto">
          <a:xfrm>
            <a:off x="439738" y="4038600"/>
            <a:ext cx="8153400" cy="0"/>
          </a:xfrm>
          <a:prstGeom prst="line">
            <a:avLst/>
          </a:prstGeom>
          <a:noFill/>
          <a:ln w="76200">
            <a:solidFill>
              <a:srgbClr val="009900"/>
            </a:solidFill>
            <a:round/>
            <a:headEnd/>
            <a:tailEnd/>
          </a:ln>
          <a:effectLst/>
        </p:spPr>
        <p:txBody>
          <a:bodyPr/>
          <a:lstStyle/>
          <a:p>
            <a:endParaRPr lang="ko-KR" altLang="en-US"/>
          </a:p>
        </p:txBody>
      </p:sp>
      <p:sp>
        <p:nvSpPr>
          <p:cNvPr id="585732" name="Rectangle 4"/>
          <p:cNvSpPr>
            <a:spLocks noChangeArrowheads="1"/>
          </p:cNvSpPr>
          <p:nvPr/>
        </p:nvSpPr>
        <p:spPr bwMode="auto">
          <a:xfrm>
            <a:off x="476250" y="2759075"/>
            <a:ext cx="8077200" cy="118745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Programming Standard</a:t>
            </a:r>
          </a:p>
          <a:p>
            <a:pPr algn="ctr"/>
            <a:r>
              <a:rPr lang="en-US" altLang="ko-KR" dirty="0">
                <a:ea typeface="굴림" charset="-127"/>
              </a:rPr>
              <a:t>No variables are to be placed in the global </a:t>
            </a:r>
            <a:br>
              <a:rPr lang="en-US" altLang="ko-KR" dirty="0">
                <a:ea typeface="굴림" charset="-127"/>
              </a:rPr>
            </a:br>
            <a:r>
              <a:rPr lang="en-US" altLang="ko-KR" dirty="0">
                <a:ea typeface="굴림" charset="-127"/>
              </a:rPr>
              <a:t>area of a program.</a:t>
            </a:r>
          </a:p>
        </p:txBody>
      </p:sp>
      <p:sp>
        <p:nvSpPr>
          <p:cNvPr id="585733"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3A57BDCA-BEA3-4664-BE08-693E1E577829}" type="slidenum">
              <a:rPr lang="en-US" altLang="ko-KR"/>
              <a:pPr/>
              <a:t>9</a:t>
            </a:fld>
            <a:endParaRPr lang="en-US" altLang="ko-KR"/>
          </a:p>
        </p:txBody>
      </p:sp>
      <p:sp>
        <p:nvSpPr>
          <p:cNvPr id="51507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5075" name="Rectangle 3"/>
          <p:cNvSpPr>
            <a:spLocks noChangeArrowheads="1"/>
          </p:cNvSpPr>
          <p:nvPr/>
        </p:nvSpPr>
        <p:spPr bwMode="auto">
          <a:xfrm>
            <a:off x="152400" y="5791200"/>
            <a:ext cx="5664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2-6</a:t>
            </a:r>
            <a:r>
              <a:rPr lang="en-US" altLang="ko-KR" sz="2000">
                <a:ea typeface="굴림" charset="-127"/>
              </a:rPr>
              <a:t>  Nested Block Comments Are Invalid</a:t>
            </a:r>
          </a:p>
        </p:txBody>
      </p:sp>
      <p:grpSp>
        <p:nvGrpSpPr>
          <p:cNvPr id="515076" name="Group 4"/>
          <p:cNvGrpSpPr>
            <a:grpSpLocks/>
          </p:cNvGrpSpPr>
          <p:nvPr/>
        </p:nvGrpSpPr>
        <p:grpSpPr bwMode="auto">
          <a:xfrm>
            <a:off x="228600" y="252413"/>
            <a:ext cx="8610600" cy="5995987"/>
            <a:chOff x="336" y="159"/>
            <a:chExt cx="5232" cy="3777"/>
          </a:xfrm>
        </p:grpSpPr>
        <p:sp>
          <p:nvSpPr>
            <p:cNvPr id="51507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507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507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sp>
        <p:nvSpPr>
          <p:cNvPr id="11" name="TextBox 10"/>
          <p:cNvSpPr txBox="1"/>
          <p:nvPr/>
        </p:nvSpPr>
        <p:spPr>
          <a:xfrm>
            <a:off x="685800" y="2662535"/>
            <a:ext cx="7315200" cy="584775"/>
          </a:xfrm>
          <a:prstGeom prst="rect">
            <a:avLst/>
          </a:prstGeom>
          <a:noFill/>
        </p:spPr>
        <p:txBody>
          <a:bodyPr wrap="square" rtlCol="0">
            <a:spAutoFit/>
          </a:bodyPr>
          <a:lstStyle/>
          <a:p>
            <a:pPr algn="ctr"/>
            <a:r>
              <a:rPr lang="en-US" altLang="ko-KR" sz="3200" dirty="0" smtClean="0"/>
              <a:t>/* ====== /* ------ */ ====== */</a:t>
            </a:r>
            <a:endParaRPr lang="ko-KR" altLang="en-US"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3212</TotalTime>
  <Words>3002</Words>
  <Application>Microsoft Office PowerPoint</Application>
  <PresentationFormat>화면 슬라이드 쇼(4:3)</PresentationFormat>
  <Paragraphs>554</Paragraphs>
  <Slides>86</Slides>
  <Notes>86</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86</vt:i4>
      </vt:variant>
    </vt:vector>
  </HeadingPairs>
  <TitlesOfParts>
    <vt:vector size="96" baseType="lpstr">
      <vt:lpstr>McGrawHill-Italic</vt:lpstr>
      <vt:lpstr>굴림</vt:lpstr>
      <vt:lpstr>맑은 고딕</vt:lpstr>
      <vt:lpstr>Arial</vt:lpstr>
      <vt:lpstr>Century Gothic</vt:lpstr>
      <vt:lpstr>Courier New</vt:lpstr>
      <vt:lpstr>Tahoma</vt:lpstr>
      <vt:lpstr>Times New Roman</vt:lpstr>
      <vt:lpstr>Wingdings</vt:lpstr>
      <vt:lpstr>Blends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Output Examples</vt:lpstr>
      <vt:lpstr>Output Examples</vt:lpstr>
      <vt:lpstr>Output Examples</vt:lpstr>
      <vt:lpstr>Output Examples</vt:lpstr>
      <vt:lpstr>Output Examples</vt:lpstr>
      <vt:lpstr>Common Output Errors</vt:lpstr>
      <vt:lpstr>PowerPoint 프레젠테이션</vt:lpstr>
      <vt:lpstr>PowerPoint 프레젠테이션</vt:lpstr>
      <vt:lpstr>PowerPoint 프레젠테이션</vt:lpstr>
      <vt:lpstr>PowerPoint 프레젠테이션</vt:lpstr>
      <vt:lpstr>PowerPoint 프레젠테이션</vt:lpstr>
      <vt:lpstr>Input Examples</vt:lpstr>
      <vt:lpstr>Input Examples</vt:lpstr>
      <vt:lpstr>Common Input Errors</vt:lpstr>
      <vt:lpstr>Common Input Errors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user</cp:lastModifiedBy>
  <cp:revision>170</cp:revision>
  <dcterms:created xsi:type="dcterms:W3CDTF">2000-01-15T04:50:39Z</dcterms:created>
  <dcterms:modified xsi:type="dcterms:W3CDTF">2020-03-31T07:30:43Z</dcterms:modified>
</cp:coreProperties>
</file>